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259" r:id="rId6"/>
    <p:sldId id="260" r:id="rId7"/>
    <p:sldId id="261" r:id="rId8"/>
    <p:sldId id="262" r:id="rId9"/>
  </p:sldIdLst>
  <p:sldSz cx="12192000" cy="6858000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t, Monica" initials="MJ" lastIdx="5" clrIdx="0">
    <p:extLst>
      <p:ext uri="{19B8F6BF-5375-455C-9EA6-DF929625EA0E}">
        <p15:presenceInfo xmlns:p15="http://schemas.microsoft.com/office/powerpoint/2012/main" userId="Jacot, Moni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8FB62-F8DA-4DED-B354-6175716285CF}" v="17" dt="2022-11-03T15:47:45.349"/>
    <p1510:client id="{864D229E-C91F-4666-A86B-4ECA8985BBCD}" v="1" dt="2022-10-31T13:35:10.4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ORY, Jo (CAMBRIDGE UNIVERSITY HOSPITALS NHS FOUNDATION TRUST)" userId="S::jo.avory@nhs.net::948a3d57-56d3-44b6-8957-7f4a0817fd4f" providerId="AD" clId="Web-{0B88FB62-F8DA-4DED-B354-6175716285CF}"/>
    <pc:docChg chg="modSld">
      <pc:chgData name="AVORY, Jo (CAMBRIDGE UNIVERSITY HOSPITALS NHS FOUNDATION TRUST)" userId="S::jo.avory@nhs.net::948a3d57-56d3-44b6-8957-7f4a0817fd4f" providerId="AD" clId="Web-{0B88FB62-F8DA-4DED-B354-6175716285CF}" dt="2022-11-03T15:47:45.349" v="13"/>
      <pc:docMkLst>
        <pc:docMk/>
      </pc:docMkLst>
      <pc:sldChg chg="modSp delCm">
        <pc:chgData name="AVORY, Jo (CAMBRIDGE UNIVERSITY HOSPITALS NHS FOUNDATION TRUST)" userId="S::jo.avory@nhs.net::948a3d57-56d3-44b6-8957-7f4a0817fd4f" providerId="AD" clId="Web-{0B88FB62-F8DA-4DED-B354-6175716285CF}" dt="2022-11-03T15:47:45.349" v="13"/>
        <pc:sldMkLst>
          <pc:docMk/>
          <pc:sldMk cId="4277053476" sldId="259"/>
        </pc:sldMkLst>
        <pc:graphicFrameChg chg="mod modGraphic">
          <ac:chgData name="AVORY, Jo (CAMBRIDGE UNIVERSITY HOSPITALS NHS FOUNDATION TRUST)" userId="S::jo.avory@nhs.net::948a3d57-56d3-44b6-8957-7f4a0817fd4f" providerId="AD" clId="Web-{0B88FB62-F8DA-4DED-B354-6175716285CF}" dt="2022-11-03T15:46:24.628" v="10"/>
          <ac:graphicFrameMkLst>
            <pc:docMk/>
            <pc:sldMk cId="4277053476" sldId="259"/>
            <ac:graphicFrameMk id="4" creationId="{00000000-0000-0000-0000-000000000000}"/>
          </ac:graphicFrameMkLst>
        </pc:graphicFrameChg>
      </pc:sldChg>
    </pc:docChg>
  </pc:docChgLst>
  <pc:docChgLst>
    <pc:chgData name="Elisse Grint" userId="c8f683fe-c498-457a-9819-0ef51ec4071f" providerId="ADAL" clId="{864D229E-C91F-4666-A86B-4ECA8985BBCD}"/>
    <pc:docChg chg="custSel modSld">
      <pc:chgData name="Elisse Grint" userId="c8f683fe-c498-457a-9819-0ef51ec4071f" providerId="ADAL" clId="{864D229E-C91F-4666-A86B-4ECA8985BBCD}" dt="2022-10-31T15:22:21.460" v="716" actId="20577"/>
      <pc:docMkLst>
        <pc:docMk/>
      </pc:docMkLst>
      <pc:sldChg chg="modSp mod">
        <pc:chgData name="Elisse Grint" userId="c8f683fe-c498-457a-9819-0ef51ec4071f" providerId="ADAL" clId="{864D229E-C91F-4666-A86B-4ECA8985BBCD}" dt="2022-10-31T13:30:02.140" v="74" actId="20577"/>
        <pc:sldMkLst>
          <pc:docMk/>
          <pc:sldMk cId="4277053476" sldId="259"/>
        </pc:sldMkLst>
        <pc:graphicFrameChg chg="modGraphic">
          <ac:chgData name="Elisse Grint" userId="c8f683fe-c498-457a-9819-0ef51ec4071f" providerId="ADAL" clId="{864D229E-C91F-4666-A86B-4ECA8985BBCD}" dt="2022-10-31T13:30:02.140" v="74" actId="20577"/>
          <ac:graphicFrameMkLst>
            <pc:docMk/>
            <pc:sldMk cId="4277053476" sldId="259"/>
            <ac:graphicFrameMk id="4" creationId="{00000000-0000-0000-0000-000000000000}"/>
          </ac:graphicFrameMkLst>
        </pc:graphicFrameChg>
      </pc:sldChg>
      <pc:sldChg chg="modSp mod">
        <pc:chgData name="Elisse Grint" userId="c8f683fe-c498-457a-9819-0ef51ec4071f" providerId="ADAL" clId="{864D229E-C91F-4666-A86B-4ECA8985BBCD}" dt="2022-10-31T15:22:21.460" v="716" actId="20577"/>
        <pc:sldMkLst>
          <pc:docMk/>
          <pc:sldMk cId="4050877426" sldId="261"/>
        </pc:sldMkLst>
        <pc:graphicFrameChg chg="modGraphic">
          <ac:chgData name="Elisse Grint" userId="c8f683fe-c498-457a-9819-0ef51ec4071f" providerId="ADAL" clId="{864D229E-C91F-4666-A86B-4ECA8985BBCD}" dt="2022-10-31T15:22:21.460" v="716" actId="20577"/>
          <ac:graphicFrameMkLst>
            <pc:docMk/>
            <pc:sldMk cId="4050877426" sldId="261"/>
            <ac:graphicFrameMk id="4" creationId="{00000000-0000-0000-0000-000000000000}"/>
          </ac:graphicFrameMkLst>
        </pc:graphicFrameChg>
      </pc:sldChg>
      <pc:sldChg chg="modSp mod">
        <pc:chgData name="Elisse Grint" userId="c8f683fe-c498-457a-9819-0ef51ec4071f" providerId="ADAL" clId="{864D229E-C91F-4666-A86B-4ECA8985BBCD}" dt="2022-10-31T14:32:57.663" v="606" actId="20577"/>
        <pc:sldMkLst>
          <pc:docMk/>
          <pc:sldMk cId="342718205" sldId="262"/>
        </pc:sldMkLst>
        <pc:graphicFrameChg chg="mod modGraphic">
          <ac:chgData name="Elisse Grint" userId="c8f683fe-c498-457a-9819-0ef51ec4071f" providerId="ADAL" clId="{864D229E-C91F-4666-A86B-4ECA8985BBCD}" dt="2022-10-31T14:32:57.663" v="606" actId="20577"/>
          <ac:graphicFrameMkLst>
            <pc:docMk/>
            <pc:sldMk cId="342718205" sldId="262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85133-DCBF-4C22-B5A2-5E5A41F4B3FD}" type="datetimeFigureOut">
              <a:rPr lang="en-GB" smtClean="0"/>
              <a:t>04/11/2022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5BCAD-3E3D-4236-8838-AACCD66CB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19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E099-CC31-4E12-A7D7-83043C81473D}" type="datetime1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A09A-4F3D-4966-801C-115E0B9D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08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75CC-691B-41DA-BFC3-0F3017E1B849}" type="datetime1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A09A-4F3D-4966-801C-115E0B9D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29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42B1-8778-4EF8-8593-7614882141B0}" type="datetime1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A09A-4F3D-4966-801C-115E0B9D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66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4B78-8E8C-42A4-A2E8-21707938A932}" type="datetime1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A09A-4F3D-4966-801C-115E0B9D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37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44E4-EB4A-4C8B-AD40-69CCDB62D555}" type="datetime1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A09A-4F3D-4966-801C-115E0B9D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88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BF33-98D7-436D-A4AE-3A5AA5850501}" type="datetime1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A09A-4F3D-4966-801C-115E0B9D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29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8453-1945-4025-8201-BD73014F2D17}" type="datetime1">
              <a:rPr lang="en-GB" smtClean="0"/>
              <a:t>04/11/2022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A09A-4F3D-4966-801C-115E0B9D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00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B7F8-C4CC-49EF-B79D-B0B1E3771E61}" type="datetime1">
              <a:rPr lang="en-GB" smtClean="0"/>
              <a:t>04/11/2022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A09A-4F3D-4966-801C-115E0B9D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28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8F4B-BC16-4989-9BD9-3AB2858CA38A}" type="datetime1">
              <a:rPr lang="en-GB" smtClean="0"/>
              <a:t>04/11/2022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A09A-4F3D-4966-801C-115E0B9D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94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CFE1-CF6C-49B5-842C-F419B61D11DD}" type="datetime1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A09A-4F3D-4966-801C-115E0B9D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01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4504-DC48-411A-BDD8-486000A83D64}" type="datetime1">
              <a:rPr lang="en-GB" smtClean="0"/>
              <a:t>04/11/2022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A09A-4F3D-4966-801C-115E0B9D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0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6371F-4174-4973-9BEE-DBD641510D08}" type="datetime1">
              <a:rPr lang="en-GB" smtClean="0"/>
              <a:t>04/11/2022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A09A-4F3D-4966-801C-115E0B9D55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4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084" y="141317"/>
            <a:ext cx="10580716" cy="723207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Appendix 3: Refreshed WDES Action Plan 2022- 2024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764121"/>
              </p:ext>
            </p:extLst>
          </p:nvPr>
        </p:nvGraphicFramePr>
        <p:xfrm>
          <a:off x="773084" y="1387744"/>
          <a:ext cx="10046625" cy="50761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32413">
                  <a:extLst>
                    <a:ext uri="{9D8B030D-6E8A-4147-A177-3AD203B41FA5}">
                      <a16:colId xmlns:a16="http://schemas.microsoft.com/office/drawing/2014/main" val="3199153495"/>
                    </a:ext>
                  </a:extLst>
                </a:gridCol>
                <a:gridCol w="1686237">
                  <a:extLst>
                    <a:ext uri="{9D8B030D-6E8A-4147-A177-3AD203B41FA5}">
                      <a16:colId xmlns:a16="http://schemas.microsoft.com/office/drawing/2014/main" val="1530653556"/>
                    </a:ext>
                  </a:extLst>
                </a:gridCol>
                <a:gridCol w="2009325">
                  <a:extLst>
                    <a:ext uri="{9D8B030D-6E8A-4147-A177-3AD203B41FA5}">
                      <a16:colId xmlns:a16="http://schemas.microsoft.com/office/drawing/2014/main" val="3488192402"/>
                    </a:ext>
                  </a:extLst>
                </a:gridCol>
                <a:gridCol w="2009325">
                  <a:extLst>
                    <a:ext uri="{9D8B030D-6E8A-4147-A177-3AD203B41FA5}">
                      <a16:colId xmlns:a16="http://schemas.microsoft.com/office/drawing/2014/main" val="3237231125"/>
                    </a:ext>
                  </a:extLst>
                </a:gridCol>
                <a:gridCol w="2009325">
                  <a:extLst>
                    <a:ext uri="{9D8B030D-6E8A-4147-A177-3AD203B41FA5}">
                      <a16:colId xmlns:a16="http://schemas.microsoft.com/office/drawing/2014/main" val="1790593239"/>
                    </a:ext>
                  </a:extLst>
                </a:gridCol>
              </a:tblGrid>
              <a:tr h="617312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 to address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Actions</a:t>
                      </a:r>
                      <a:r>
                        <a:rPr lang="en-GB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275431"/>
                  </a:ext>
                </a:extLst>
              </a:tr>
              <a:tr h="15857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Improve staff sharing of disability/health condition at commencement of employment and during their career at CUH </a:t>
                      </a:r>
                      <a:endParaRPr lang="en-GB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WDES metric1 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4.2% (498)  staff recorded disability on ESR, compared  </a:t>
                      </a:r>
                    </a:p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 20.5% (1,331) of staff survey respondents is</a:t>
                      </a: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low  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Campaign to promote benefits of sharing disability status</a:t>
                      </a:r>
                      <a:r>
                        <a:rPr lang="en-GB" sz="11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on ESR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100" baseline="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100" baseline="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Senior Leaders role model  and share their status on ESR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1100" baseline="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Communication campaign - when and how to use </a:t>
                      </a:r>
                      <a:r>
                        <a:rPr lang="en-GB" sz="11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My ESR 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recording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Head 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EDI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Associate 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Director of Workforce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Associate 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Director of Workforce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 2022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 2022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 2022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24774"/>
                  </a:ext>
                </a:extLst>
              </a:tr>
              <a:tr h="1844963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staff with a disability LTC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 illness have reasonable adjustments in place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WRES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indicator 8:</a:t>
                      </a:r>
                    </a:p>
                    <a:p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75.9 %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CUH staff with a LTC or illness say that their employer has made adequate adjustment(s) to enable them to carry out their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Fully launch,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promote &amp;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embed the new centralised Workplace Adjustments Service that was launched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June 2022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ensure this is well communicated.</a:t>
                      </a:r>
                    </a:p>
                    <a:p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 campaign to promote Purple Passport 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Occupational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Head 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EDI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8665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3084" y="864524"/>
            <a:ext cx="8046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Priority area : Reasonable adjustments 1/2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077325" y="6463905"/>
            <a:ext cx="4114800" cy="365125"/>
          </a:xfrm>
        </p:spPr>
        <p:txBody>
          <a:bodyPr/>
          <a:lstStyle/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8224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084" y="141317"/>
            <a:ext cx="10580716" cy="723207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402025"/>
              </p:ext>
            </p:extLst>
          </p:nvPr>
        </p:nvGraphicFramePr>
        <p:xfrm>
          <a:off x="876299" y="1216966"/>
          <a:ext cx="10581599" cy="51836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56612">
                  <a:extLst>
                    <a:ext uri="{9D8B030D-6E8A-4147-A177-3AD203B41FA5}">
                      <a16:colId xmlns:a16="http://schemas.microsoft.com/office/drawing/2014/main" val="3199153495"/>
                    </a:ext>
                  </a:extLst>
                </a:gridCol>
                <a:gridCol w="1776027">
                  <a:extLst>
                    <a:ext uri="{9D8B030D-6E8A-4147-A177-3AD203B41FA5}">
                      <a16:colId xmlns:a16="http://schemas.microsoft.com/office/drawing/2014/main" val="1530653556"/>
                    </a:ext>
                  </a:extLst>
                </a:gridCol>
                <a:gridCol w="2116320">
                  <a:extLst>
                    <a:ext uri="{9D8B030D-6E8A-4147-A177-3AD203B41FA5}">
                      <a16:colId xmlns:a16="http://schemas.microsoft.com/office/drawing/2014/main" val="3488192402"/>
                    </a:ext>
                  </a:extLst>
                </a:gridCol>
                <a:gridCol w="2116320">
                  <a:extLst>
                    <a:ext uri="{9D8B030D-6E8A-4147-A177-3AD203B41FA5}">
                      <a16:colId xmlns:a16="http://schemas.microsoft.com/office/drawing/2014/main" val="3237231125"/>
                    </a:ext>
                  </a:extLst>
                </a:gridCol>
                <a:gridCol w="2116320">
                  <a:extLst>
                    <a:ext uri="{9D8B030D-6E8A-4147-A177-3AD203B41FA5}">
                      <a16:colId xmlns:a16="http://schemas.microsoft.com/office/drawing/2014/main" val="1790593239"/>
                    </a:ext>
                  </a:extLst>
                </a:gridCol>
              </a:tblGrid>
              <a:tr h="642125"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 to address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Actions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275431"/>
                  </a:ext>
                </a:extLst>
              </a:tr>
              <a:tr h="243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staff with a disability LTC</a:t>
                      </a: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 illness have reasonable adjustments in place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1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</a:t>
                      </a:r>
                      <a:r>
                        <a:rPr lang="en-GB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WDES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indicator 8:</a:t>
                      </a:r>
                    </a:p>
                    <a:p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75.9 % </a:t>
                      </a:r>
                      <a:r>
                        <a:rPr lang="en-US" sz="1100" dirty="0">
                          <a:latin typeface="Arial"/>
                          <a:cs typeface="Arial"/>
                        </a:rPr>
                        <a:t>of CUH staff with a LTC or illness say that their employer has made adequate adjustment(s) to enable them to carry out their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Accessibility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training: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accessibility and adjustments for training and development opportunities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access to hearing loops and other relevant equipment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aseline="0" dirty="0">
                          <a:latin typeface="Arial"/>
                          <a:cs typeface="Arial"/>
                        </a:rPr>
                        <a:t>LMS DOT booking registration schedules record adjustments needed for delegates </a:t>
                      </a: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Development</a:t>
                      </a: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DOT 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 2023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24774"/>
                  </a:ext>
                </a:extLst>
              </a:tr>
              <a:tr h="204395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workplace p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remises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accessible 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Accessibility audit of premises commissioned and improvement action plan developed </a:t>
                      </a: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Signpost and provide support to disabled staff with applications for Blue Badge with briefing sessions</a:t>
                      </a:r>
                    </a:p>
                    <a:p>
                      <a:endParaRPr lang="en-GB" sz="11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Estates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Facilities </a:t>
                      </a: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Estates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Facilities </a:t>
                      </a:r>
                    </a:p>
                    <a:p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Purple Network </a:t>
                      </a: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 2023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 2023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8728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3084" y="714895"/>
            <a:ext cx="8046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Priority area : Reasonable adjustments 2/2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771834" y="6492875"/>
            <a:ext cx="4114800" cy="365125"/>
          </a:xfrm>
        </p:spPr>
        <p:txBody>
          <a:bodyPr/>
          <a:lstStyle/>
          <a:p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7705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084" y="141317"/>
            <a:ext cx="10580716" cy="723207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580200"/>
              </p:ext>
            </p:extLst>
          </p:nvPr>
        </p:nvGraphicFramePr>
        <p:xfrm>
          <a:off x="857249" y="1387745"/>
          <a:ext cx="10046625" cy="4511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32413">
                  <a:extLst>
                    <a:ext uri="{9D8B030D-6E8A-4147-A177-3AD203B41FA5}">
                      <a16:colId xmlns:a16="http://schemas.microsoft.com/office/drawing/2014/main" val="3199153495"/>
                    </a:ext>
                  </a:extLst>
                </a:gridCol>
                <a:gridCol w="1686237">
                  <a:extLst>
                    <a:ext uri="{9D8B030D-6E8A-4147-A177-3AD203B41FA5}">
                      <a16:colId xmlns:a16="http://schemas.microsoft.com/office/drawing/2014/main" val="1530653556"/>
                    </a:ext>
                  </a:extLst>
                </a:gridCol>
                <a:gridCol w="2009325">
                  <a:extLst>
                    <a:ext uri="{9D8B030D-6E8A-4147-A177-3AD203B41FA5}">
                      <a16:colId xmlns:a16="http://schemas.microsoft.com/office/drawing/2014/main" val="3488192402"/>
                    </a:ext>
                  </a:extLst>
                </a:gridCol>
                <a:gridCol w="2009325">
                  <a:extLst>
                    <a:ext uri="{9D8B030D-6E8A-4147-A177-3AD203B41FA5}">
                      <a16:colId xmlns:a16="http://schemas.microsoft.com/office/drawing/2014/main" val="3237231125"/>
                    </a:ext>
                  </a:extLst>
                </a:gridCol>
                <a:gridCol w="2009325">
                  <a:extLst>
                    <a:ext uri="{9D8B030D-6E8A-4147-A177-3AD203B41FA5}">
                      <a16:colId xmlns:a16="http://schemas.microsoft.com/office/drawing/2014/main" val="1790593239"/>
                    </a:ext>
                  </a:extLst>
                </a:gridCol>
              </a:tblGrid>
              <a:tr h="47580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 to address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Actions</a:t>
                      </a:r>
                      <a:r>
                        <a:rPr lang="en-GB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275431"/>
                  </a:ext>
                </a:extLst>
              </a:tr>
              <a:tr h="26508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Improve recruitment of Disabled staff to CUH and reduce gap between Disabled and non-disabled staff </a:t>
                      </a:r>
                      <a:endParaRPr lang="en-GB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WDES metric 2</a:t>
                      </a:r>
                    </a:p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Non-disabled staff 1.1 times more likely to be appointed from shortlisting than Disabled staff</a:t>
                      </a:r>
                    </a:p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likely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be in senior roles </a:t>
                      </a: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WDES Metric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52.6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disabled staff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who believe that their organisation provides equal opportunities for career progression or promotion</a:t>
                      </a: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Recruitment processes and </a:t>
                      </a: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communications to include proactive offer of support and adjustments at</a:t>
                      </a: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interview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and importance of sharing personal characteristic information 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De-biasing the recruitment process, particularly through a disability and neurodiversity lens, to include a review of the information available on the Careers microsite and communications.</a:t>
                      </a:r>
                    </a:p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Resourcin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Resourcin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2023</a:t>
                      </a: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2023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24774"/>
                  </a:ext>
                </a:extLst>
              </a:tr>
              <a:tr h="747685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accessibility of training and development 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Metric 5 above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Accessibility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training: </a:t>
                      </a:r>
                    </a:p>
                    <a:p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accessibility and adjustments for training and development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Head 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Learning and Development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8728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3084" y="864524"/>
            <a:ext cx="8046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Priority area : Career progression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846474" y="6327775"/>
            <a:ext cx="4114800" cy="365125"/>
          </a:xfrm>
        </p:spPr>
        <p:txBody>
          <a:bodyPr/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6198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084" y="141317"/>
            <a:ext cx="10580716" cy="723207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207529"/>
              </p:ext>
            </p:extLst>
          </p:nvPr>
        </p:nvGraphicFramePr>
        <p:xfrm>
          <a:off x="773084" y="1387744"/>
          <a:ext cx="10046625" cy="4343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32413">
                  <a:extLst>
                    <a:ext uri="{9D8B030D-6E8A-4147-A177-3AD203B41FA5}">
                      <a16:colId xmlns:a16="http://schemas.microsoft.com/office/drawing/2014/main" val="3199153495"/>
                    </a:ext>
                  </a:extLst>
                </a:gridCol>
                <a:gridCol w="1686237">
                  <a:extLst>
                    <a:ext uri="{9D8B030D-6E8A-4147-A177-3AD203B41FA5}">
                      <a16:colId xmlns:a16="http://schemas.microsoft.com/office/drawing/2014/main" val="1530653556"/>
                    </a:ext>
                  </a:extLst>
                </a:gridCol>
                <a:gridCol w="2009325">
                  <a:extLst>
                    <a:ext uri="{9D8B030D-6E8A-4147-A177-3AD203B41FA5}">
                      <a16:colId xmlns:a16="http://schemas.microsoft.com/office/drawing/2014/main" val="3488192402"/>
                    </a:ext>
                  </a:extLst>
                </a:gridCol>
                <a:gridCol w="2009325">
                  <a:extLst>
                    <a:ext uri="{9D8B030D-6E8A-4147-A177-3AD203B41FA5}">
                      <a16:colId xmlns:a16="http://schemas.microsoft.com/office/drawing/2014/main" val="3237231125"/>
                    </a:ext>
                  </a:extLst>
                </a:gridCol>
                <a:gridCol w="2009325">
                  <a:extLst>
                    <a:ext uri="{9D8B030D-6E8A-4147-A177-3AD203B41FA5}">
                      <a16:colId xmlns:a16="http://schemas.microsoft.com/office/drawing/2014/main" val="1790593239"/>
                    </a:ext>
                  </a:extLst>
                </a:gridCol>
              </a:tblGrid>
              <a:tr h="617312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 to address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Actions</a:t>
                      </a:r>
                      <a:r>
                        <a:rPr lang="en-GB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275431"/>
                  </a:ext>
                </a:extLst>
              </a:tr>
              <a:tr h="1613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Rollout</a:t>
                      </a:r>
                      <a:r>
                        <a:rPr lang="en-GB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new disability awareness training </a:t>
                      </a:r>
                      <a:endParaRPr lang="en-GB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 a disability awareness training proposal with a robust evaluation strategy including measures of performance and measures of effectiveness. Training to targeted at areas who would benefit most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 team with Purple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March 2023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24774"/>
                  </a:ext>
                </a:extLst>
              </a:tr>
              <a:tr h="648874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sickness and performance management processes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Metric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27.9%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staff with LTC disability </a:t>
                      </a:r>
                      <a:r>
                        <a:rPr kumimoji="0" lang="en-GB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cp</a:t>
                      </a: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19% non disabled, who have felt pressure from their manager to come to work, despite not feeling well enough to perform their duties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sickness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process including implementation of  NHS Employers guidance on Disability leave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performance management processes and undertake Equality Impact Assessment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Interim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relations 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Purple Network</a:t>
                      </a: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Interim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relations 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Purple Network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March 2023</a:t>
                      </a:r>
                    </a:p>
                    <a:p>
                      <a:endParaRPr lang="en-GB" sz="11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1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1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1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1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March 2023</a:t>
                      </a:r>
                    </a:p>
                    <a:p>
                      <a:endParaRPr lang="en-GB" sz="11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87282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3084" y="864524"/>
            <a:ext cx="905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Priority area: Creating a supportive inclusive culture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762309" y="6318250"/>
            <a:ext cx="4114800" cy="365125"/>
          </a:xfrm>
        </p:spPr>
        <p:txBody>
          <a:bodyPr/>
          <a:lstStyle/>
          <a:p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5087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084" y="141317"/>
            <a:ext cx="10580716" cy="723207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211605"/>
              </p:ext>
            </p:extLst>
          </p:nvPr>
        </p:nvGraphicFramePr>
        <p:xfrm>
          <a:off x="773084" y="1387744"/>
          <a:ext cx="10046625" cy="5257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32413">
                  <a:extLst>
                    <a:ext uri="{9D8B030D-6E8A-4147-A177-3AD203B41FA5}">
                      <a16:colId xmlns:a16="http://schemas.microsoft.com/office/drawing/2014/main" val="3199153495"/>
                    </a:ext>
                  </a:extLst>
                </a:gridCol>
                <a:gridCol w="1686237">
                  <a:extLst>
                    <a:ext uri="{9D8B030D-6E8A-4147-A177-3AD203B41FA5}">
                      <a16:colId xmlns:a16="http://schemas.microsoft.com/office/drawing/2014/main" val="1530653556"/>
                    </a:ext>
                  </a:extLst>
                </a:gridCol>
                <a:gridCol w="2009325">
                  <a:extLst>
                    <a:ext uri="{9D8B030D-6E8A-4147-A177-3AD203B41FA5}">
                      <a16:colId xmlns:a16="http://schemas.microsoft.com/office/drawing/2014/main" val="3488192402"/>
                    </a:ext>
                  </a:extLst>
                </a:gridCol>
                <a:gridCol w="2009325">
                  <a:extLst>
                    <a:ext uri="{9D8B030D-6E8A-4147-A177-3AD203B41FA5}">
                      <a16:colId xmlns:a16="http://schemas.microsoft.com/office/drawing/2014/main" val="3237231125"/>
                    </a:ext>
                  </a:extLst>
                </a:gridCol>
                <a:gridCol w="2009325">
                  <a:extLst>
                    <a:ext uri="{9D8B030D-6E8A-4147-A177-3AD203B41FA5}">
                      <a16:colId xmlns:a16="http://schemas.microsoft.com/office/drawing/2014/main" val="1790593239"/>
                    </a:ext>
                  </a:extLst>
                </a:gridCol>
              </a:tblGrid>
              <a:tr h="529072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 to address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Actions</a:t>
                      </a:r>
                      <a:r>
                        <a:rPr lang="en-GB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Timescale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275431"/>
                  </a:ext>
                </a:extLst>
              </a:tr>
              <a:tr h="40058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Purple Network</a:t>
                      </a:r>
                      <a:r>
                        <a:rPr lang="en-GB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thrive </a:t>
                      </a:r>
                      <a:endParaRPr lang="en-GB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WDES metrics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Metric 9a Staff engagement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score </a:t>
                      </a:r>
                    </a:p>
                    <a:p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Disabled staff is 6.6 which is lower then non-disabled staff 7.1</a:t>
                      </a:r>
                    </a:p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Trust Staff engagement score is 7 (0-10)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Celebrate Disability History month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GB" sz="11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Purple network, Open Mind Network and Neurodiversity staff group to thrive and be a voice for disabled staff, to shape WDES action plan and involved in decision making. Refresh committee role descriptions and terms of reference 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Implement time off arrangements facilities for network chairs and secretaries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1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Introduce Honorarium for network co-chairs 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GB" sz="11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GB" sz="11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Embed governance arrangements of staff network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Purple Network</a:t>
                      </a:r>
                    </a:p>
                    <a:p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 team with Purple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 team with Purple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 team with Purple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1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of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 team with Purple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December- annually 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2022</a:t>
                      </a: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2023</a:t>
                      </a: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2022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2477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3084" y="864524"/>
            <a:ext cx="905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Priority area: Creating a supportive inclusive culture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762309" y="6468359"/>
            <a:ext cx="4114800" cy="365125"/>
          </a:xfrm>
        </p:spPr>
        <p:txBody>
          <a:bodyPr/>
          <a:lstStyle/>
          <a:p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271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16A3E590A574F96BAB35805431EAA" ma:contentTypeVersion="4" ma:contentTypeDescription="Create a new document." ma:contentTypeScope="" ma:versionID="afba97c447814e332051619d098502f0">
  <xsd:schema xmlns:xsd="http://www.w3.org/2001/XMLSchema" xmlns:xs="http://www.w3.org/2001/XMLSchema" xmlns:p="http://schemas.microsoft.com/office/2006/metadata/properties" xmlns:ns2="bf43b337-7a8e-477e-bbb8-9da184d6bf93" xmlns:ns3="deebf87c-eb42-4979-bd2d-74222d1edd6c" targetNamespace="http://schemas.microsoft.com/office/2006/metadata/properties" ma:root="true" ma:fieldsID="e98522ff1029d7f2feb396df4b6d4357" ns2:_="" ns3:_="">
    <xsd:import namespace="bf43b337-7a8e-477e-bbb8-9da184d6bf93"/>
    <xsd:import namespace="deebf87c-eb42-4979-bd2d-74222d1edd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3b337-7a8e-477e-bbb8-9da184d6bf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bf87c-eb42-4979-bd2d-74222d1edd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E8F611-5119-4E74-9FA5-B4DFA8B0F3D4}"/>
</file>

<file path=customXml/itemProps2.xml><?xml version="1.0" encoding="utf-8"?>
<ds:datastoreItem xmlns:ds="http://schemas.openxmlformats.org/officeDocument/2006/customXml" ds:itemID="{F6E5DD99-99E1-43AD-BC80-11EBA6F1E8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57739F-8490-41D9-A3CB-FBB09085F94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818</Words>
  <Application>Microsoft Office PowerPoint</Application>
  <PresentationFormat>Widescreen</PresentationFormat>
  <Paragraphs>260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Appendix 3: Refreshed WDES Action Plan 2022- 2024 </vt:lpstr>
      <vt:lpstr>  </vt:lpstr>
      <vt:lpstr>  </vt:lpstr>
      <vt:lpstr>  </vt:lpstr>
      <vt:lpstr>  </vt:lpstr>
    </vt:vector>
  </TitlesOfParts>
  <Company>CUH (Cambridge University Hospital)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Jacot, Monica</dc:creator>
  <cp:lastModifiedBy>WALKER, Ian (CAMBRIDGE UNIVERSITY HOSPITALS NHS FOUNDATION TRUST)</cp:lastModifiedBy>
  <cp:revision>38</cp:revision>
  <cp:lastPrinted>2022-08-30T09:36:00Z</cp:lastPrinted>
  <dcterms:created xsi:type="dcterms:W3CDTF">2022-08-25T11:58:25Z</dcterms:created>
  <dcterms:modified xsi:type="dcterms:W3CDTF">2022-11-04T13:14:42Z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0x01010016516A3E590A574F96BAB35805431EAA</vt:lpwstr>
  </property>
</Properties>
</file>