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72" r:id="rId5"/>
  </p:sldMasterIdLst>
  <p:notesMasterIdLst>
    <p:notesMasterId r:id="rId17"/>
  </p:notesMasterIdLst>
  <p:handoutMasterIdLst>
    <p:handoutMasterId r:id="rId18"/>
  </p:handoutMasterIdLst>
  <p:sldIdLst>
    <p:sldId id="257" r:id="rId6"/>
    <p:sldId id="268" r:id="rId7"/>
    <p:sldId id="269" r:id="rId8"/>
    <p:sldId id="275" r:id="rId9"/>
    <p:sldId id="276" r:id="rId10"/>
    <p:sldId id="277" r:id="rId11"/>
    <p:sldId id="278" r:id="rId12"/>
    <p:sldId id="274" r:id="rId13"/>
    <p:sldId id="281" r:id="rId14"/>
    <p:sldId id="28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9" autoAdjust="0"/>
    <p:restoredTop sz="86441" autoAdjust="0"/>
  </p:normalViewPr>
  <p:slideViewPr>
    <p:cSldViewPr snapToGrid="0" snapToObjects="1">
      <p:cViewPr varScale="1">
        <p:scale>
          <a:sx n="83" d="100"/>
          <a:sy n="83" d="100"/>
        </p:scale>
        <p:origin x="108" y="366"/>
      </p:cViewPr>
      <p:guideLst/>
    </p:cSldViewPr>
  </p:slideViewPr>
  <p:outlineViewPr>
    <p:cViewPr>
      <p:scale>
        <a:sx n="33" d="100"/>
        <a:sy n="33" d="100"/>
      </p:scale>
      <p:origin x="0" y="-9828"/>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1129E1-D328-B746-9CC0-7B9EBF8223D7}" type="datetimeFigureOut">
              <a:t>3/26/2024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987601-8A91-7446-886B-751609DB2936}" type="slidenum">
              <a:t>‹#›</a:t>
            </a:fld>
            <a:endParaRPr lang="en-US"/>
          </a:p>
        </p:txBody>
      </p:sp>
    </p:spTree>
    <p:extLst>
      <p:ext uri="{BB962C8B-B14F-4D97-AF65-F5344CB8AC3E}">
        <p14:creationId xmlns:p14="http://schemas.microsoft.com/office/powerpoint/2010/main" val="53373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0DB40-3F96-CC4B-84D4-CD6F986D22BD}" type="datetimeFigureOut">
              <a:t>3/26/2024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E1EA6D-1D97-C245-97DB-427E6C7389DC}" type="slidenum">
              <a:t>‹#›</a:t>
            </a:fld>
            <a:endParaRPr lang="en-US"/>
          </a:p>
        </p:txBody>
      </p:sp>
    </p:spTree>
    <p:extLst>
      <p:ext uri="{BB962C8B-B14F-4D97-AF65-F5344CB8AC3E}">
        <p14:creationId xmlns:p14="http://schemas.microsoft.com/office/powerpoint/2010/main" val="1605162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E1EA6D-1D97-C245-97DB-427E6C7389DC}" type="slidenum">
              <a:rPr lang="uk-UA"/>
              <a:t>1</a:t>
            </a:fld>
            <a:endParaRPr lang="uk-UA"/>
          </a:p>
        </p:txBody>
      </p:sp>
    </p:spTree>
    <p:extLst>
      <p:ext uri="{BB962C8B-B14F-4D97-AF65-F5344CB8AC3E}">
        <p14:creationId xmlns:p14="http://schemas.microsoft.com/office/powerpoint/2010/main" val="826195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E1EA6D-1D97-C245-97DB-427E6C7389DC}" type="slidenum">
              <a:rPr lang="uk-UA"/>
              <a:t>2</a:t>
            </a:fld>
            <a:endParaRPr lang="uk-UA"/>
          </a:p>
        </p:txBody>
      </p:sp>
    </p:spTree>
    <p:extLst>
      <p:ext uri="{BB962C8B-B14F-4D97-AF65-F5344CB8AC3E}">
        <p14:creationId xmlns:p14="http://schemas.microsoft.com/office/powerpoint/2010/main" val="170378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1EA6D-1D97-C245-97DB-427E6C7389DC}" type="slidenum">
              <a:rPr lang="en-GB" smtClean="0"/>
              <a:t>10</a:t>
            </a:fld>
            <a:endParaRPr lang="en-GB"/>
          </a:p>
        </p:txBody>
      </p:sp>
    </p:spTree>
    <p:extLst>
      <p:ext uri="{BB962C8B-B14F-4D97-AF65-F5344CB8AC3E}">
        <p14:creationId xmlns:p14="http://schemas.microsoft.com/office/powerpoint/2010/main" val="3150950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Style 1">
    <p:spTree>
      <p:nvGrpSpPr>
        <p:cNvPr id="1" name=""/>
        <p:cNvGrpSpPr/>
        <p:nvPr/>
      </p:nvGrpSpPr>
      <p:grpSpPr>
        <a:xfrm>
          <a:off x="0" y="0"/>
          <a:ext cx="0" cy="0"/>
          <a:chOff x="0" y="0"/>
          <a:chExt cx="0" cy="0"/>
        </a:xfrm>
      </p:grpSpPr>
      <p:cxnSp>
        <p:nvCxnSpPr>
          <p:cNvPr id="26" name="Straight Connector 25"/>
          <p:cNvCxnSpPr/>
          <p:nvPr userDrawn="1"/>
        </p:nvCxnSpPr>
        <p:spPr>
          <a:xfrm>
            <a:off x="66456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a:xfrm>
            <a:off x="10615064" y="3961685"/>
            <a:ext cx="1229989" cy="1231106"/>
          </a:xfrm>
          <a:prstGeom prst="rect">
            <a:avLst/>
          </a:prstGeom>
          <a:noFill/>
        </p:spPr>
        <p:txBody>
          <a:bodyPr wrap="square" lIns="0" tIns="0" rIns="0" bIns="0" rtlCol="0">
            <a:spAutoFit/>
          </a:bodyPr>
          <a:lstStyle/>
          <a:p>
            <a:pPr algn="r"/>
            <a:r>
              <a:rPr lang="en-US" sz="2000" b="1">
                <a:solidFill>
                  <a:srgbClr val="0067A5"/>
                </a:solidFill>
                <a:latin typeface="Arial" charset="0"/>
                <a:ea typeface="Arial" charset="0"/>
                <a:cs typeface="Arial" charset="0"/>
              </a:rPr>
              <a:t>Together</a:t>
            </a:r>
          </a:p>
          <a:p>
            <a:pPr algn="r"/>
            <a:r>
              <a:rPr lang="en-US" sz="2000" b="1">
                <a:latin typeface="Arial" charset="0"/>
                <a:ea typeface="Arial" charset="0"/>
                <a:cs typeface="Arial" charset="0"/>
              </a:rPr>
              <a:t>Safe</a:t>
            </a:r>
          </a:p>
          <a:p>
            <a:pPr algn="r"/>
            <a:r>
              <a:rPr lang="en-US" sz="2000" b="1">
                <a:latin typeface="Arial" charset="0"/>
                <a:ea typeface="Arial" charset="0"/>
                <a:cs typeface="Arial" charset="0"/>
              </a:rPr>
              <a:t>Kind</a:t>
            </a:r>
          </a:p>
          <a:p>
            <a:pPr algn="r"/>
            <a:r>
              <a:rPr lang="en-US" sz="2000" b="1">
                <a:latin typeface="Arial" charset="0"/>
                <a:ea typeface="Arial" charset="0"/>
                <a:cs typeface="Arial" charset="0"/>
              </a:rPr>
              <a:t>Excellent</a:t>
            </a:r>
          </a:p>
        </p:txBody>
      </p:sp>
      <p:sp>
        <p:nvSpPr>
          <p:cNvPr id="44" name="Content Placeholder 43"/>
          <p:cNvSpPr>
            <a:spLocks noGrp="1"/>
          </p:cNvSpPr>
          <p:nvPr>
            <p:ph sz="quarter" idx="13" hasCustomPrompt="1"/>
          </p:nvPr>
        </p:nvSpPr>
        <p:spPr>
          <a:xfrm>
            <a:off x="307497" y="411163"/>
            <a:ext cx="5818188" cy="3484181"/>
          </a:xfrm>
          <a:prstGeom prst="rect">
            <a:avLst/>
          </a:prstGeom>
        </p:spPr>
        <p:txBody>
          <a:bodyPr lIns="0" tIns="0" rIns="0" bIns="0"/>
          <a:lstStyle>
            <a:lvl1pPr marL="0" indent="0">
              <a:buNone/>
              <a:defRPr sz="7000" b="1" baseline="0">
                <a:latin typeface="Arial" charset="0"/>
                <a:ea typeface="Arial" charset="0"/>
                <a:cs typeface="Arial" charset="0"/>
              </a:defRPr>
            </a:lvl1pPr>
            <a:lvl2pPr>
              <a:defRPr sz="2000" b="1">
                <a:latin typeface="Arial" charset="0"/>
                <a:ea typeface="Arial" charset="0"/>
                <a:cs typeface="Arial" charset="0"/>
              </a:defRPr>
            </a:lvl2pPr>
            <a:lvl3pPr>
              <a:defRPr sz="2000">
                <a:latin typeface="Arial" charset="0"/>
                <a:ea typeface="Arial" charset="0"/>
                <a:cs typeface="Arial" charset="0"/>
              </a:defRPr>
            </a:lvl3pPr>
            <a:lvl4pPr>
              <a:defRPr sz="1600" b="1">
                <a:latin typeface="Arial" charset="0"/>
                <a:ea typeface="Arial" charset="0"/>
                <a:cs typeface="Arial" charset="0"/>
              </a:defRPr>
            </a:lvl4pPr>
            <a:lvl5pPr>
              <a:defRPr sz="1200">
                <a:latin typeface="Arial" charset="0"/>
                <a:ea typeface="Arial" charset="0"/>
                <a:cs typeface="Arial" charset="0"/>
              </a:defRPr>
            </a:lvl5pPr>
          </a:lstStyle>
          <a:p>
            <a:pPr lvl="0"/>
            <a:r>
              <a:rPr lang="en-US"/>
              <a:t>Add doc. heading here</a:t>
            </a:r>
          </a:p>
        </p:txBody>
      </p:sp>
      <p:sp>
        <p:nvSpPr>
          <p:cNvPr id="50" name="Content Placeholder 49"/>
          <p:cNvSpPr>
            <a:spLocks noGrp="1"/>
          </p:cNvSpPr>
          <p:nvPr>
            <p:ph sz="quarter" idx="15" hasCustomPrompt="1"/>
          </p:nvPr>
        </p:nvSpPr>
        <p:spPr>
          <a:xfrm>
            <a:off x="307975" y="6373801"/>
            <a:ext cx="4748213" cy="374471"/>
          </a:xfrm>
          <a:prstGeom prst="rect">
            <a:avLst/>
          </a:prstGeom>
        </p:spPr>
        <p:txBody>
          <a:bodyPr lIns="0" tIns="0" rIns="0" bIns="0"/>
          <a:lstStyle>
            <a:lvl1pPr marL="0" indent="0">
              <a:buNone/>
              <a:defRPr sz="1200" b="1" i="0">
                <a:latin typeface="Arial" charset="0"/>
                <a:ea typeface="Arial" charset="0"/>
                <a:cs typeface="Arial" charset="0"/>
              </a:defRPr>
            </a:lvl1pPr>
          </a:lstStyle>
          <a:p>
            <a:pPr lvl="0"/>
            <a:r>
              <a:rPr lang="en-US"/>
              <a:t>Add date here</a:t>
            </a:r>
          </a:p>
        </p:txBody>
      </p:sp>
      <p:sp>
        <p:nvSpPr>
          <p:cNvPr id="55" name="Content Placeholder 54"/>
          <p:cNvSpPr>
            <a:spLocks noGrp="1"/>
          </p:cNvSpPr>
          <p:nvPr>
            <p:ph sz="quarter" idx="16" hasCustomPrompt="1"/>
          </p:nvPr>
        </p:nvSpPr>
        <p:spPr>
          <a:xfrm>
            <a:off x="307975" y="4267200"/>
            <a:ext cx="5818188" cy="1604963"/>
          </a:xfrm>
          <a:prstGeom prst="rect">
            <a:avLst/>
          </a:prstGeom>
        </p:spPr>
        <p:txBody>
          <a:bodyPr lIns="0" tIns="0" rIns="0" bIns="0"/>
          <a:lstStyle>
            <a:lvl1pPr marL="0" indent="0">
              <a:lnSpc>
                <a:spcPct val="100000"/>
              </a:lnSpc>
              <a:spcAft>
                <a:spcPts val="0"/>
              </a:spcAft>
              <a:buNone/>
              <a:defRPr sz="2000" b="1" baseline="0">
                <a:latin typeface="Arial" charset="0"/>
                <a:ea typeface="Arial" charset="0"/>
                <a:cs typeface="Arial" charset="0"/>
              </a:defRPr>
            </a:lvl1pPr>
            <a:lvl2pPr marL="0" indent="0">
              <a:lnSpc>
                <a:spcPct val="100000"/>
              </a:lnSpc>
              <a:buNone/>
              <a:tabLst/>
              <a:defRPr sz="2000" baseline="0">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Add author’s name here</a:t>
            </a:r>
          </a:p>
          <a:p>
            <a:pPr lvl="1"/>
            <a:r>
              <a:rPr lang="en-US"/>
              <a:t>Add author’s title here</a:t>
            </a:r>
          </a:p>
        </p:txBody>
      </p:sp>
      <p:sp>
        <p:nvSpPr>
          <p:cNvPr id="12" name="Rectangle 11"/>
          <p:cNvSpPr/>
          <p:nvPr userDrawn="1"/>
        </p:nvSpPr>
        <p:spPr>
          <a:xfrm>
            <a:off x="6653838" y="5562818"/>
            <a:ext cx="1284595" cy="1295182"/>
          </a:xfrm>
          <a:prstGeom prst="rect">
            <a:avLst/>
          </a:prstGeom>
          <a:solidFill>
            <a:srgbClr val="0070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 name="Rectangle 12"/>
          <p:cNvSpPr/>
          <p:nvPr userDrawn="1"/>
        </p:nvSpPr>
        <p:spPr>
          <a:xfrm>
            <a:off x="7930195" y="5562818"/>
            <a:ext cx="4261805" cy="1295182"/>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userDrawn="1"/>
        </p:nvCxnSpPr>
        <p:spPr>
          <a:xfrm>
            <a:off x="6645600" y="5562818"/>
            <a:ext cx="55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5908" y="176334"/>
            <a:ext cx="2958313" cy="1436232"/>
          </a:xfrm>
          <a:prstGeom prst="rect">
            <a:avLst/>
          </a:prstGeom>
        </p:spPr>
      </p:pic>
      <p:cxnSp>
        <p:nvCxnSpPr>
          <p:cNvPr id="16" name="Straight Connector 15"/>
          <p:cNvCxnSpPr/>
          <p:nvPr userDrawn="1"/>
        </p:nvCxnSpPr>
        <p:spPr>
          <a:xfrm>
            <a:off x="7930195" y="5562818"/>
            <a:ext cx="0" cy="1295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418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 and quote slide">
    <p:spTree>
      <p:nvGrpSpPr>
        <p:cNvPr id="1" name=""/>
        <p:cNvGrpSpPr/>
        <p:nvPr/>
      </p:nvGrpSpPr>
      <p:grpSpPr>
        <a:xfrm>
          <a:off x="0" y="0"/>
          <a:ext cx="0" cy="0"/>
          <a:chOff x="0" y="0"/>
          <a:chExt cx="0" cy="0"/>
        </a:xfrm>
      </p:grpSpPr>
      <p:sp>
        <p:nvSpPr>
          <p:cNvPr id="10" name="Rectangle 9"/>
          <p:cNvSpPr/>
          <p:nvPr userDrawn="1"/>
        </p:nvSpPr>
        <p:spPr>
          <a:xfrm>
            <a:off x="5622925" y="0"/>
            <a:ext cx="6569075" cy="6023998"/>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p:cNvSpPr>
          <p:nvPr>
            <p:ph type="pic" sz="quarter" idx="10" hasCustomPrompt="1"/>
          </p:nvPr>
        </p:nvSpPr>
        <p:spPr>
          <a:xfrm>
            <a:off x="0" y="0"/>
            <a:ext cx="5622925" cy="6023998"/>
          </a:xfrm>
          <a:prstGeom prst="rect">
            <a:avLst/>
          </a:prstGeom>
        </p:spPr>
        <p:txBody>
          <a:bodyPr/>
          <a:lstStyle>
            <a:lvl1pPr marL="0" indent="0">
              <a:buNone/>
              <a:defRPr sz="1000" baseline="0">
                <a:solidFill>
                  <a:schemeClr val="bg1">
                    <a:lumMod val="50000"/>
                  </a:schemeClr>
                </a:solidFill>
              </a:defRPr>
            </a:lvl1pPr>
          </a:lstStyle>
          <a:p>
            <a:r>
              <a:rPr lang="en-US"/>
              <a:t>Square picture placeholder box.</a:t>
            </a:r>
            <a:br>
              <a:rPr lang="en-US"/>
            </a:br>
            <a:r>
              <a:rPr lang="en-US"/>
              <a:t>Place picture in this box. 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 </a:t>
            </a:r>
            <a:br>
              <a:rPr lang="en-US"/>
            </a:br>
            <a:endParaRPr lang="en-US"/>
          </a:p>
        </p:txBody>
      </p:sp>
      <p:sp>
        <p:nvSpPr>
          <p:cNvPr id="12"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15"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7" name="Rectangle 16"/>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sp>
        <p:nvSpPr>
          <p:cNvPr id="13" name="Content Placeholder 15"/>
          <p:cNvSpPr>
            <a:spLocks noGrp="1"/>
          </p:cNvSpPr>
          <p:nvPr>
            <p:ph sz="quarter" idx="17" hasCustomPrompt="1"/>
          </p:nvPr>
        </p:nvSpPr>
        <p:spPr>
          <a:xfrm>
            <a:off x="6756400" y="506378"/>
            <a:ext cx="3382963" cy="4514130"/>
          </a:xfrm>
          <a:prstGeom prst="rect">
            <a:avLst/>
          </a:prstGeom>
        </p:spPr>
        <p:txBody>
          <a:bodyPr lIns="0" tIns="0" rIns="0" bIns="0" anchor="b"/>
          <a:lstStyle>
            <a:lvl1pPr marL="0" indent="0">
              <a:lnSpc>
                <a:spcPct val="100000"/>
              </a:lnSpc>
              <a:buNone/>
              <a:defRPr sz="2000" b="1" baseline="0">
                <a:solidFill>
                  <a:schemeClr val="tx1"/>
                </a:solidFill>
              </a:defRPr>
            </a:lvl1pPr>
            <a:lvl2pPr marL="12700" indent="0">
              <a:buNone/>
              <a:tabLst/>
              <a:defRPr sz="1600" b="1">
                <a:solidFill>
                  <a:srgbClr val="0070AD"/>
                </a:solidFill>
              </a:defRPr>
            </a:lvl2pPr>
            <a:lvl3pPr marL="914400" indent="0">
              <a:buNone/>
              <a:defRPr/>
            </a:lvl3pPr>
            <a:lvl4pPr marL="1371600" indent="0">
              <a:buNone/>
              <a:defRPr/>
            </a:lvl4pPr>
            <a:lvl5pPr marL="1828800" indent="0">
              <a:buNone/>
              <a:defRPr/>
            </a:lvl5pPr>
          </a:lstStyle>
          <a:p>
            <a:pPr lvl="0"/>
            <a:r>
              <a:rPr lang="en-US"/>
              <a:t>“Caption and/or quote text” on this page is Arial Bold 20pt</a:t>
            </a:r>
          </a:p>
        </p:txBody>
      </p:sp>
      <p:sp>
        <p:nvSpPr>
          <p:cNvPr id="14" name="Content Placeholder 15"/>
          <p:cNvSpPr>
            <a:spLocks noGrp="1"/>
          </p:cNvSpPr>
          <p:nvPr>
            <p:ph sz="quarter" idx="18" hasCustomPrompt="1"/>
          </p:nvPr>
        </p:nvSpPr>
        <p:spPr>
          <a:xfrm>
            <a:off x="6756399" y="5306932"/>
            <a:ext cx="3382963" cy="326251"/>
          </a:xfrm>
          <a:prstGeom prst="rect">
            <a:avLst/>
          </a:prstGeom>
        </p:spPr>
        <p:txBody>
          <a:bodyPr lIns="0" tIns="0" rIns="0" bIns="0"/>
          <a:lstStyle>
            <a:lvl1pPr marL="0" indent="0">
              <a:buNone/>
              <a:defRPr sz="1600" b="1" i="0">
                <a:solidFill>
                  <a:srgbClr val="0070AD"/>
                </a:solidFill>
                <a:latin typeface="Arial" charset="0"/>
                <a:ea typeface="Arial" charset="0"/>
                <a:cs typeface="Arial" charset="0"/>
              </a:defRPr>
            </a:lvl1pPr>
          </a:lstStyle>
          <a:p>
            <a:pPr lvl="0"/>
            <a:r>
              <a:rPr lang="en-US"/>
              <a:t>Add quote author’s name here</a:t>
            </a:r>
          </a:p>
        </p:txBody>
      </p:sp>
      <p:cxnSp>
        <p:nvCxnSpPr>
          <p:cNvPr id="16" name="Straight Connector 15"/>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only slide">
    <p:spTree>
      <p:nvGrpSpPr>
        <p:cNvPr id="1" name=""/>
        <p:cNvGrpSpPr/>
        <p:nvPr/>
      </p:nvGrpSpPr>
      <p:grpSpPr>
        <a:xfrm>
          <a:off x="0" y="0"/>
          <a:ext cx="0" cy="0"/>
          <a:chOff x="0" y="0"/>
          <a:chExt cx="0" cy="0"/>
        </a:xfrm>
      </p:grpSpPr>
      <p:sp>
        <p:nvSpPr>
          <p:cNvPr id="3" name="Picture Placeholder 2"/>
          <p:cNvSpPr>
            <a:spLocks noGrp="1"/>
          </p:cNvSpPr>
          <p:nvPr>
            <p:ph type="pic" sz="quarter" idx="16" hasCustomPrompt="1"/>
          </p:nvPr>
        </p:nvSpPr>
        <p:spPr>
          <a:xfrm>
            <a:off x="0" y="0"/>
            <a:ext cx="12192000" cy="6023998"/>
          </a:xfrm>
          <a:prstGeom prst="rect">
            <a:avLst/>
          </a:prstGeom>
        </p:spPr>
        <p:txBody>
          <a:bodyPr/>
          <a:lstStyle>
            <a:lvl1pPr marL="0" indent="0">
              <a:buNone/>
              <a:defRPr sz="1000" baseline="0">
                <a:solidFill>
                  <a:schemeClr val="bg1">
                    <a:lumMod val="50000"/>
                  </a:schemeClr>
                </a:solidFill>
              </a:defRPr>
            </a:lvl1pPr>
          </a:lstStyle>
          <a:p>
            <a:r>
              <a:rPr lang="en-US"/>
              <a:t>Full width picture placeholder box. Place picture in this box. </a:t>
            </a:r>
            <a:br>
              <a:rPr lang="en-US"/>
            </a:br>
            <a:r>
              <a:rPr lang="en-US"/>
              <a:t>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a:t>
            </a:r>
            <a:br>
              <a:rPr lang="en-US"/>
            </a:br>
            <a:br>
              <a:rPr lang="en-US"/>
            </a:br>
            <a:br>
              <a:rPr lang="en-US"/>
            </a:br>
            <a:r>
              <a:rPr lang="en-US"/>
              <a:t>IMPORTANT:  When you place an image in this box it will overprint (and hide) the NHS logo top right. </a:t>
            </a:r>
            <a:br>
              <a:rPr lang="en-US"/>
            </a:br>
            <a:r>
              <a:rPr lang="en-US"/>
              <a:t>If you want the logo to show you have to make a copy of the logo from a master slide and then place it on this page after you have imported an image into the box.</a:t>
            </a:r>
            <a:br>
              <a:rPr lang="en-US"/>
            </a:br>
            <a:endParaRPr lang="en-US"/>
          </a:p>
        </p:txBody>
      </p:sp>
      <p:sp>
        <p:nvSpPr>
          <p:cNvPr id="16"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11" name="Rectangle 10"/>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3" name="Straight Connector 12"/>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Style 2">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5908" y="176334"/>
            <a:ext cx="2958313" cy="1436232"/>
          </a:xfrm>
          <a:prstGeom prst="rect">
            <a:avLst/>
          </a:prstGeom>
        </p:spPr>
      </p:pic>
      <p:sp>
        <p:nvSpPr>
          <p:cNvPr id="18" name="Picture Placeholder 17"/>
          <p:cNvSpPr>
            <a:spLocks noGrp="1"/>
          </p:cNvSpPr>
          <p:nvPr>
            <p:ph type="pic" sz="quarter" idx="10" hasCustomPrompt="1"/>
          </p:nvPr>
        </p:nvSpPr>
        <p:spPr>
          <a:xfrm>
            <a:off x="0" y="0"/>
            <a:ext cx="6645275" cy="6858000"/>
          </a:xfrm>
          <a:prstGeom prst="rect">
            <a:avLst/>
          </a:prstGeom>
        </p:spPr>
        <p:txBody>
          <a:bodyPr/>
          <a:lstStyle>
            <a:lvl1pPr marL="0" marR="0" indent="0" algn="l" defTabSz="914400" rtl="0" eaLnBrk="1" fontAlgn="auto" latinLnBrk="0" hangingPunct="1">
              <a:lnSpc>
                <a:spcPct val="90000"/>
              </a:lnSpc>
              <a:spcBef>
                <a:spcPts val="1000"/>
              </a:spcBef>
              <a:spcAft>
                <a:spcPts val="600"/>
              </a:spcAft>
              <a:buClrTx/>
              <a:buSzTx/>
              <a:buFont typeface="Arial"/>
              <a:buNone/>
              <a:tabLst/>
              <a:defRPr sz="1000" baseline="0">
                <a:solidFill>
                  <a:schemeClr val="bg1">
                    <a:lumMod val="50000"/>
                  </a:schemeClr>
                </a:solidFill>
              </a:defRPr>
            </a:lvl1pPr>
          </a:lstStyle>
          <a:p>
            <a:r>
              <a:rPr lang="en-US"/>
              <a:t>Square picture placeholder box. Place picture in this box. Either drag it onto the picture box or click the icon in the centre of the image. Make sure it bleeds all round (no white space) and do not distort the image to fit. Note this text will disappear when the image is placed in this box.  Note the heading is white and will be revealed when you put an image in this placeholder box.</a:t>
            </a:r>
          </a:p>
        </p:txBody>
      </p:sp>
      <p:cxnSp>
        <p:nvCxnSpPr>
          <p:cNvPr id="10" name="Straight Connector 9"/>
          <p:cNvCxnSpPr/>
          <p:nvPr userDrawn="1"/>
        </p:nvCxnSpPr>
        <p:spPr>
          <a:xfrm>
            <a:off x="66456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Content Placeholder 19"/>
          <p:cNvSpPr>
            <a:spLocks noGrp="1"/>
          </p:cNvSpPr>
          <p:nvPr>
            <p:ph sz="quarter" idx="11"/>
          </p:nvPr>
        </p:nvSpPr>
        <p:spPr>
          <a:xfrm>
            <a:off x="468592" y="797766"/>
            <a:ext cx="5528709" cy="2232306"/>
          </a:xfrm>
          <a:prstGeom prst="rect">
            <a:avLst/>
          </a:prstGeom>
        </p:spPr>
        <p:txBody>
          <a:bodyPr lIns="0" tIns="0" rIns="0" bIns="0"/>
          <a:lstStyle>
            <a:lvl1pPr marL="0" indent="0">
              <a:buNone/>
              <a:defRPr sz="7200" b="1" i="0">
                <a:solidFill>
                  <a:schemeClr val="bg1">
                    <a:lumMod val="95000"/>
                  </a:schemeClr>
                </a:solidFill>
                <a:latin typeface="Arial" charset="0"/>
                <a:ea typeface="Arial" charset="0"/>
                <a:cs typeface="Arial" charset="0"/>
              </a:defRPr>
            </a:lvl1pPr>
            <a:lvl2pPr>
              <a:defRPr sz="7200" b="1" i="0">
                <a:latin typeface="Arial" charset="0"/>
                <a:ea typeface="Arial" charset="0"/>
                <a:cs typeface="Arial" charset="0"/>
              </a:defRPr>
            </a:lvl2pPr>
            <a:lvl3pPr>
              <a:defRPr sz="7200" b="1" i="0">
                <a:latin typeface="Arial" charset="0"/>
                <a:ea typeface="Arial" charset="0"/>
                <a:cs typeface="Arial" charset="0"/>
              </a:defRPr>
            </a:lvl3pPr>
            <a:lvl4pPr>
              <a:defRPr sz="7200" b="1" i="0">
                <a:latin typeface="Arial" charset="0"/>
                <a:ea typeface="Arial" charset="0"/>
                <a:cs typeface="Arial" charset="0"/>
              </a:defRPr>
            </a:lvl4pPr>
            <a:lvl5pPr>
              <a:defRPr sz="7200" b="1" i="0">
                <a:latin typeface="Arial" charset="0"/>
                <a:ea typeface="Arial" charset="0"/>
                <a:cs typeface="Arial" charset="0"/>
              </a:defRPr>
            </a:lvl5pPr>
          </a:lstStyle>
          <a:p>
            <a:pPr lvl="0"/>
            <a:r>
              <a:rPr lang="en-US"/>
              <a:t>Click to edit Master text styles</a:t>
            </a:r>
          </a:p>
        </p:txBody>
      </p:sp>
      <p:sp>
        <p:nvSpPr>
          <p:cNvPr id="17" name="Rectangle 16"/>
          <p:cNvSpPr/>
          <p:nvPr userDrawn="1"/>
        </p:nvSpPr>
        <p:spPr>
          <a:xfrm>
            <a:off x="6656547" y="5562818"/>
            <a:ext cx="1284595" cy="1295182"/>
          </a:xfrm>
          <a:prstGeom prst="rect">
            <a:avLst/>
          </a:prstGeom>
          <a:solidFill>
            <a:srgbClr val="0070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9" name="Rectangle 18"/>
          <p:cNvSpPr/>
          <p:nvPr userDrawn="1"/>
        </p:nvSpPr>
        <p:spPr>
          <a:xfrm>
            <a:off x="7930195" y="5562818"/>
            <a:ext cx="4261805" cy="1295182"/>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userDrawn="1"/>
        </p:nvCxnSpPr>
        <p:spPr>
          <a:xfrm>
            <a:off x="6645600" y="5562818"/>
            <a:ext cx="55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Content Placeholder 54"/>
          <p:cNvSpPr>
            <a:spLocks noGrp="1"/>
          </p:cNvSpPr>
          <p:nvPr>
            <p:ph sz="quarter" idx="16" hasCustomPrompt="1"/>
          </p:nvPr>
        </p:nvSpPr>
        <p:spPr>
          <a:xfrm>
            <a:off x="8217133" y="5731724"/>
            <a:ext cx="3627920" cy="957371"/>
          </a:xfrm>
          <a:prstGeom prst="rect">
            <a:avLst/>
          </a:prstGeom>
        </p:spPr>
        <p:txBody>
          <a:bodyPr lIns="0" tIns="0" rIns="0" bIns="0"/>
          <a:lstStyle>
            <a:lvl1pPr marL="0" indent="0">
              <a:lnSpc>
                <a:spcPct val="100000"/>
              </a:lnSpc>
              <a:spcAft>
                <a:spcPts val="0"/>
              </a:spcAft>
              <a:buNone/>
              <a:defRPr sz="2000" b="1" baseline="0">
                <a:latin typeface="Arial" charset="0"/>
                <a:ea typeface="Arial" charset="0"/>
                <a:cs typeface="Arial" charset="0"/>
              </a:defRPr>
            </a:lvl1pPr>
            <a:lvl2pPr marL="0" indent="0">
              <a:lnSpc>
                <a:spcPct val="100000"/>
              </a:lnSpc>
              <a:buNone/>
              <a:tabLst/>
              <a:defRPr sz="2000" baseline="0">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Add author’s name here</a:t>
            </a:r>
          </a:p>
          <a:p>
            <a:pPr lvl="1"/>
            <a:r>
              <a:rPr lang="en-US"/>
              <a:t>Add author’s title here</a:t>
            </a:r>
          </a:p>
        </p:txBody>
      </p:sp>
      <p:sp>
        <p:nvSpPr>
          <p:cNvPr id="24" name="TextBox 23"/>
          <p:cNvSpPr txBox="1"/>
          <p:nvPr userDrawn="1"/>
        </p:nvSpPr>
        <p:spPr>
          <a:xfrm>
            <a:off x="10615064" y="3961685"/>
            <a:ext cx="1229989" cy="1231106"/>
          </a:xfrm>
          <a:prstGeom prst="rect">
            <a:avLst/>
          </a:prstGeom>
          <a:noFill/>
        </p:spPr>
        <p:txBody>
          <a:bodyPr wrap="square" lIns="0" tIns="0" rIns="0" bIns="0" rtlCol="0">
            <a:spAutoFit/>
          </a:bodyPr>
          <a:lstStyle/>
          <a:p>
            <a:pPr algn="r"/>
            <a:r>
              <a:rPr lang="en-US" sz="2000" b="1">
                <a:solidFill>
                  <a:srgbClr val="0067A5"/>
                </a:solidFill>
                <a:latin typeface="Arial" charset="0"/>
                <a:ea typeface="Arial" charset="0"/>
                <a:cs typeface="Arial" charset="0"/>
              </a:rPr>
              <a:t>Together</a:t>
            </a:r>
          </a:p>
          <a:p>
            <a:pPr algn="r"/>
            <a:r>
              <a:rPr lang="en-US" sz="2000" b="1">
                <a:latin typeface="Arial" charset="0"/>
                <a:ea typeface="Arial" charset="0"/>
                <a:cs typeface="Arial" charset="0"/>
              </a:rPr>
              <a:t>Safe</a:t>
            </a:r>
          </a:p>
          <a:p>
            <a:pPr algn="r"/>
            <a:r>
              <a:rPr lang="en-US" sz="2000" b="1">
                <a:latin typeface="Arial" charset="0"/>
                <a:ea typeface="Arial" charset="0"/>
                <a:cs typeface="Arial" charset="0"/>
              </a:rPr>
              <a:t>Kind</a:t>
            </a:r>
          </a:p>
          <a:p>
            <a:pPr algn="r"/>
            <a:r>
              <a:rPr lang="en-US" sz="2000" b="1">
                <a:latin typeface="Arial" charset="0"/>
                <a:ea typeface="Arial" charset="0"/>
                <a:cs typeface="Arial" charset="0"/>
              </a:rPr>
              <a:t>Excellent</a:t>
            </a:r>
          </a:p>
        </p:txBody>
      </p:sp>
      <p:cxnSp>
        <p:nvCxnSpPr>
          <p:cNvPr id="3" name="Straight Connector 2"/>
          <p:cNvCxnSpPr/>
          <p:nvPr userDrawn="1"/>
        </p:nvCxnSpPr>
        <p:spPr>
          <a:xfrm>
            <a:off x="7930195" y="5562818"/>
            <a:ext cx="0" cy="1295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40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orduction Slide">
    <p:spTree>
      <p:nvGrpSpPr>
        <p:cNvPr id="1" name=""/>
        <p:cNvGrpSpPr/>
        <p:nvPr/>
      </p:nvGrpSpPr>
      <p:grpSpPr>
        <a:xfrm>
          <a:off x="0" y="0"/>
          <a:ext cx="0" cy="0"/>
          <a:chOff x="0" y="0"/>
          <a:chExt cx="0" cy="0"/>
        </a:xfrm>
      </p:grpSpPr>
      <p:cxnSp>
        <p:nvCxnSpPr>
          <p:cNvPr id="10" name="Straight Connector 9"/>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Content Placeholder 13"/>
          <p:cNvSpPr>
            <a:spLocks noGrp="1"/>
          </p:cNvSpPr>
          <p:nvPr>
            <p:ph sz="quarter" idx="10" hasCustomPrompt="1"/>
          </p:nvPr>
        </p:nvSpPr>
        <p:spPr>
          <a:xfrm>
            <a:off x="307497" y="336551"/>
            <a:ext cx="8880849" cy="5420449"/>
          </a:xfrm>
          <a:prstGeom prst="rect">
            <a:avLst/>
          </a:prstGeom>
        </p:spPr>
        <p:txBody>
          <a:bodyPr lIns="0" tIns="0" rIns="0" bIns="0"/>
          <a:lstStyle>
            <a:lvl1pPr marL="0" indent="0">
              <a:buNone/>
              <a:defRPr sz="7200" b="1" i="0">
                <a:latin typeface="Arial" charset="0"/>
                <a:ea typeface="Arial" charset="0"/>
                <a:cs typeface="Arial" charset="0"/>
              </a:defRPr>
            </a:lvl1pPr>
          </a:lstStyle>
          <a:p>
            <a:pPr lvl="0"/>
            <a:r>
              <a:rPr lang="en-US"/>
              <a:t>This is a heading only page, add text here.</a:t>
            </a:r>
          </a:p>
        </p:txBody>
      </p:sp>
      <p:sp>
        <p:nvSpPr>
          <p:cNvPr id="16"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8"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9" name="Rectangle 8"/>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5" name="Straight Connector 14"/>
          <p:cNvCxnSpPr/>
          <p:nvPr userDrawn="1"/>
        </p:nvCxnSpPr>
        <p:spPr>
          <a:xfrm>
            <a:off x="6645600" y="6023999"/>
            <a:ext cx="55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extLst>
      <p:ext uri="{BB962C8B-B14F-4D97-AF65-F5344CB8AC3E}">
        <p14:creationId xmlns:p14="http://schemas.microsoft.com/office/powerpoint/2010/main" val="203558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1 column ">
    <p:spTree>
      <p:nvGrpSpPr>
        <p:cNvPr id="1" name=""/>
        <p:cNvGrpSpPr/>
        <p:nvPr/>
      </p:nvGrpSpPr>
      <p:grpSpPr>
        <a:xfrm>
          <a:off x="0" y="0"/>
          <a:ext cx="0" cy="0"/>
          <a:chOff x="0" y="0"/>
          <a:chExt cx="0" cy="0"/>
        </a:xfrm>
      </p:grpSpPr>
      <p:sp>
        <p:nvSpPr>
          <p:cNvPr id="16"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8"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9" name="Content Placeholder 15"/>
          <p:cNvSpPr>
            <a:spLocks noGrp="1"/>
          </p:cNvSpPr>
          <p:nvPr>
            <p:ph sz="quarter" idx="16" hasCustomPrompt="1"/>
          </p:nvPr>
        </p:nvSpPr>
        <p:spPr>
          <a:xfrm>
            <a:off x="307497" y="336551"/>
            <a:ext cx="2634486" cy="1677779"/>
          </a:xfrm>
          <a:prstGeom prst="rect">
            <a:avLst/>
          </a:prstGeom>
        </p:spPr>
        <p:txBody>
          <a:bodyPr lIns="0" tIns="0" rIns="0" bIns="0"/>
          <a:lstStyle>
            <a:lvl1pPr marL="0" indent="0">
              <a:buNone/>
              <a:defRPr sz="2400" b="1" i="0">
                <a:latin typeface="Arial" charset="0"/>
                <a:ea typeface="Arial" charset="0"/>
                <a:cs typeface="Arial" charset="0"/>
              </a:defRPr>
            </a:lvl1pPr>
          </a:lstStyle>
          <a:p>
            <a:pPr lvl="0"/>
            <a:r>
              <a:rPr lang="en-US"/>
              <a:t>Put slide heading here</a:t>
            </a:r>
          </a:p>
        </p:txBody>
      </p:sp>
      <p:sp>
        <p:nvSpPr>
          <p:cNvPr id="13" name="Content Placeholder 15"/>
          <p:cNvSpPr>
            <a:spLocks noGrp="1"/>
          </p:cNvSpPr>
          <p:nvPr>
            <p:ph sz="quarter" idx="18" hasCustomPrompt="1"/>
          </p:nvPr>
        </p:nvSpPr>
        <p:spPr>
          <a:xfrm>
            <a:off x="3225508" y="336550"/>
            <a:ext cx="7275951" cy="5401023"/>
          </a:xfrm>
          <a:prstGeom prst="rect">
            <a:avLst/>
          </a:prstGeom>
        </p:spPr>
        <p:txBody>
          <a:bodyPr lIns="0" tIns="0" rIns="0" bIns="0"/>
          <a:lstStyle>
            <a:lvl1pPr marL="0" indent="0">
              <a:lnSpc>
                <a:spcPct val="100000"/>
              </a:lnSpc>
              <a:spcAft>
                <a:spcPts val="800"/>
              </a:spcAft>
              <a:buNone/>
              <a:defRPr sz="2000" b="0" baseline="0"/>
            </a:lvl1pPr>
            <a:lvl2pPr marL="14288" indent="0" algn="l">
              <a:lnSpc>
                <a:spcPct val="150000"/>
              </a:lnSpc>
              <a:buNone/>
              <a:tabLst/>
              <a:defRPr sz="2000"/>
            </a:lvl2pPr>
            <a:lvl3pPr marL="404813" marR="0" indent="-219075" algn="l" defTabSz="914400" rtl="0" eaLnBrk="1" fontAlgn="auto" latinLnBrk="0" hangingPunct="1">
              <a:lnSpc>
                <a:spcPct val="90000"/>
              </a:lnSpc>
              <a:spcBef>
                <a:spcPts val="500"/>
              </a:spcBef>
              <a:spcAft>
                <a:spcPts val="0"/>
              </a:spcAft>
              <a:buClrTx/>
              <a:buSzTx/>
              <a:buFont typeface="Arial" charset="0"/>
              <a:buChar char="•"/>
              <a:tabLst/>
              <a:defRPr sz="2000"/>
            </a:lvl3pPr>
            <a:lvl4pPr marL="711200" marR="0" indent="-263525" algn="l" defTabSz="914400" rtl="0" eaLnBrk="1" fontAlgn="auto" latinLnBrk="0" hangingPunct="1">
              <a:lnSpc>
                <a:spcPct val="90000"/>
              </a:lnSpc>
              <a:spcBef>
                <a:spcPts val="500"/>
              </a:spcBef>
              <a:spcAft>
                <a:spcPts val="0"/>
              </a:spcAft>
              <a:buClrTx/>
              <a:buSzTx/>
              <a:buFont typeface="Arial" charset="0"/>
              <a:buChar char="•"/>
              <a:tabLst/>
              <a:defRPr sz="2000"/>
            </a:lvl4pPr>
            <a:lvl5pPr marL="1828800" indent="0">
              <a:buNone/>
              <a:defRPr/>
            </a:lvl5pPr>
          </a:lstStyle>
          <a:p>
            <a:pPr lvl="0"/>
            <a:r>
              <a:rPr lang="en-US"/>
              <a:t>This slide - Body copy should be Arial (body) 20pt. (level 1)</a:t>
            </a:r>
          </a:p>
        </p:txBody>
      </p:sp>
      <p:sp>
        <p:nvSpPr>
          <p:cNvPr id="15" name="Rectangle 14"/>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1" name="Straight Connector 10"/>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lide 2 column ">
    <p:spTree>
      <p:nvGrpSpPr>
        <p:cNvPr id="1" name=""/>
        <p:cNvGrpSpPr/>
        <p:nvPr/>
      </p:nvGrpSpPr>
      <p:grpSpPr>
        <a:xfrm>
          <a:off x="0" y="0"/>
          <a:ext cx="0" cy="0"/>
          <a:chOff x="0" y="0"/>
          <a:chExt cx="0" cy="0"/>
        </a:xfrm>
      </p:grpSpPr>
      <p:sp>
        <p:nvSpPr>
          <p:cNvPr id="12"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a:t>
            </a:r>
          </a:p>
        </p:txBody>
      </p:sp>
      <p:sp>
        <p:nvSpPr>
          <p:cNvPr id="16" name="Content Placeholder 15"/>
          <p:cNvSpPr>
            <a:spLocks noGrp="1"/>
          </p:cNvSpPr>
          <p:nvPr>
            <p:ph sz="quarter" idx="16" hasCustomPrompt="1"/>
          </p:nvPr>
        </p:nvSpPr>
        <p:spPr>
          <a:xfrm>
            <a:off x="307497" y="336551"/>
            <a:ext cx="10250524" cy="5160683"/>
          </a:xfrm>
          <a:prstGeom prst="rect">
            <a:avLst/>
          </a:prstGeom>
        </p:spPr>
        <p:txBody>
          <a:bodyPr lIns="0" tIns="0" rIns="0" bIns="0" numCol="2" spcCol="180000"/>
          <a:lstStyle>
            <a:lvl1pPr marL="0" indent="0">
              <a:lnSpc>
                <a:spcPct val="100000"/>
              </a:lnSpc>
              <a:spcAft>
                <a:spcPts val="1000"/>
              </a:spcAft>
              <a:buNone/>
              <a:defRPr sz="2400" b="1" baseline="0"/>
            </a:lvl1pPr>
            <a:lvl2pPr marL="14288" indent="0" algn="l">
              <a:lnSpc>
                <a:spcPct val="100000"/>
              </a:lnSpc>
              <a:buNone/>
              <a:tabLst/>
              <a:defRPr sz="2000"/>
            </a:lvl2pPr>
            <a:lvl3pPr marL="404813" marR="0" indent="-219075" algn="l" defTabSz="914400" rtl="0" eaLnBrk="1" fontAlgn="auto" latinLnBrk="0" hangingPunct="1">
              <a:lnSpc>
                <a:spcPct val="90000"/>
              </a:lnSpc>
              <a:spcBef>
                <a:spcPts val="500"/>
              </a:spcBef>
              <a:spcAft>
                <a:spcPts val="0"/>
              </a:spcAft>
              <a:buClrTx/>
              <a:buSzTx/>
              <a:buFont typeface="Arial" charset="0"/>
              <a:buChar char="•"/>
              <a:tabLst/>
              <a:defRPr/>
            </a:lvl3pPr>
            <a:lvl4pPr marL="711200" marR="0" indent="-263525" algn="l" defTabSz="914400" rtl="0" eaLnBrk="1" fontAlgn="auto" latinLnBrk="0" hangingPunct="1">
              <a:lnSpc>
                <a:spcPct val="90000"/>
              </a:lnSpc>
              <a:spcBef>
                <a:spcPts val="500"/>
              </a:spcBef>
              <a:spcAft>
                <a:spcPts val="0"/>
              </a:spcAft>
              <a:buClrTx/>
              <a:buSzTx/>
              <a:buFont typeface="Arial" charset="0"/>
              <a:buChar char="•"/>
              <a:tabLst/>
              <a:defRPr/>
            </a:lvl4pPr>
            <a:lvl5pPr marL="1828800" indent="0">
              <a:buNone/>
              <a:defRPr/>
            </a:lvl5pPr>
          </a:lstStyle>
          <a:p>
            <a:pPr lvl="0"/>
            <a:r>
              <a:rPr lang="en-US"/>
              <a:t>Headings are Arial Bold 24pt </a:t>
            </a:r>
            <a:br>
              <a:rPr lang="en-US"/>
            </a:br>
            <a:r>
              <a:rPr lang="en-US"/>
              <a:t>(level 1) </a:t>
            </a:r>
          </a:p>
          <a:p>
            <a:pPr lvl="1"/>
            <a:r>
              <a:rPr lang="en-US"/>
              <a:t>Body copy should be Arial (body) 20pt. (Level 2)</a:t>
            </a:r>
          </a:p>
          <a:p>
            <a:pPr lvl="0"/>
            <a:endParaRPr lang="en-US"/>
          </a:p>
        </p:txBody>
      </p:sp>
      <p:sp>
        <p:nvSpPr>
          <p:cNvPr id="10"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C0"/>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1" name="Rectangle 10"/>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8" name="Straight Connector 7"/>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and text slide">
    <p:spTree>
      <p:nvGrpSpPr>
        <p:cNvPr id="1" name=""/>
        <p:cNvGrpSpPr/>
        <p:nvPr/>
      </p:nvGrpSpPr>
      <p:grpSpPr>
        <a:xfrm>
          <a:off x="0" y="0"/>
          <a:ext cx="0" cy="0"/>
          <a:chOff x="0" y="0"/>
          <a:chExt cx="0" cy="0"/>
        </a:xfrm>
      </p:grpSpPr>
      <p:sp>
        <p:nvSpPr>
          <p:cNvPr id="11" name="Picture Placeholder 10"/>
          <p:cNvSpPr>
            <a:spLocks noGrp="1"/>
          </p:cNvSpPr>
          <p:nvPr>
            <p:ph type="pic" sz="quarter" idx="10" hasCustomPrompt="1"/>
          </p:nvPr>
        </p:nvSpPr>
        <p:spPr>
          <a:xfrm>
            <a:off x="6218" y="0"/>
            <a:ext cx="5622925" cy="6023998"/>
          </a:xfrm>
          <a:prstGeom prst="rect">
            <a:avLst/>
          </a:prstGeom>
        </p:spPr>
        <p:txBody>
          <a:bodyPr/>
          <a:lstStyle>
            <a:lvl1pPr marL="0" indent="0">
              <a:buNone/>
              <a:defRPr sz="1000" baseline="0">
                <a:solidFill>
                  <a:schemeClr val="bg1">
                    <a:lumMod val="50000"/>
                  </a:schemeClr>
                </a:solidFill>
              </a:defRPr>
            </a:lvl1pPr>
          </a:lstStyle>
          <a:p>
            <a:r>
              <a:rPr lang="en-US"/>
              <a:t>Square picture placeholder box.</a:t>
            </a:r>
            <a:br>
              <a:rPr lang="en-US"/>
            </a:br>
            <a:r>
              <a:rPr lang="en-US"/>
              <a:t>Place picture in this box. 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 </a:t>
            </a:r>
            <a:br>
              <a:rPr lang="en-US"/>
            </a:br>
            <a:endParaRPr lang="en-US"/>
          </a:p>
        </p:txBody>
      </p:sp>
      <p:sp>
        <p:nvSpPr>
          <p:cNvPr id="12"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16" name="Content Placeholder 15"/>
          <p:cNvSpPr>
            <a:spLocks noGrp="1"/>
          </p:cNvSpPr>
          <p:nvPr>
            <p:ph sz="quarter" idx="16" hasCustomPrompt="1"/>
          </p:nvPr>
        </p:nvSpPr>
        <p:spPr>
          <a:xfrm>
            <a:off x="6704448" y="317025"/>
            <a:ext cx="3996063" cy="5468429"/>
          </a:xfrm>
          <a:prstGeom prst="rect">
            <a:avLst/>
          </a:prstGeom>
        </p:spPr>
        <p:txBody>
          <a:bodyPr lIns="0" tIns="0" rIns="0" bIns="0"/>
          <a:lstStyle>
            <a:lvl1pPr marL="0" indent="0">
              <a:lnSpc>
                <a:spcPct val="100000"/>
              </a:lnSpc>
              <a:spcAft>
                <a:spcPts val="1000"/>
              </a:spcAft>
              <a:buNone/>
              <a:defRPr sz="2400" b="1" baseline="0"/>
            </a:lvl1pPr>
            <a:lvl2pPr marL="14288" indent="0" algn="l">
              <a:lnSpc>
                <a:spcPct val="100000"/>
              </a:lnSpc>
              <a:spcAft>
                <a:spcPts val="600"/>
              </a:spcAft>
              <a:buNone/>
              <a:tabLst/>
              <a:defRPr sz="2000" baseline="0"/>
            </a:lvl2pPr>
            <a:lvl3pPr marL="404813" marR="0" indent="-219075" algn="l" defTabSz="914400" rtl="0" eaLnBrk="1" fontAlgn="auto" latinLnBrk="0" hangingPunct="1">
              <a:lnSpc>
                <a:spcPct val="90000"/>
              </a:lnSpc>
              <a:spcBef>
                <a:spcPts val="500"/>
              </a:spcBef>
              <a:spcAft>
                <a:spcPts val="0"/>
              </a:spcAft>
              <a:buClrTx/>
              <a:buSzTx/>
              <a:buFont typeface="Arial" charset="0"/>
              <a:buChar char="•"/>
              <a:tabLst/>
              <a:defRPr sz="2000"/>
            </a:lvl3pPr>
            <a:lvl4pPr marL="711200" marR="0" indent="-263525" algn="l" defTabSz="914400" rtl="0" eaLnBrk="1" fontAlgn="auto" latinLnBrk="0" hangingPunct="1">
              <a:lnSpc>
                <a:spcPct val="90000"/>
              </a:lnSpc>
              <a:spcBef>
                <a:spcPts val="500"/>
              </a:spcBef>
              <a:spcAft>
                <a:spcPts val="0"/>
              </a:spcAft>
              <a:buClrTx/>
              <a:buSzTx/>
              <a:buFont typeface="Arial" charset="0"/>
              <a:buChar char="•"/>
              <a:tabLst/>
              <a:defRPr sz="2000"/>
            </a:lvl4pPr>
            <a:lvl5pPr marL="1828800" indent="0">
              <a:buNone/>
              <a:defRPr/>
            </a:lvl5pPr>
          </a:lstStyle>
          <a:p>
            <a:pPr lvl="0"/>
            <a:r>
              <a:rPr lang="en-US"/>
              <a:t>Headings are Arial Bold 24pt (level 1)</a:t>
            </a:r>
          </a:p>
          <a:p>
            <a:pPr lvl="1"/>
            <a:r>
              <a:rPr lang="en-US"/>
              <a:t>Arial body copy 20pt (level 2)</a:t>
            </a:r>
          </a:p>
          <a:p>
            <a:pPr marL="404813" marR="0" lvl="2" indent="-219075" algn="l" defTabSz="914400" rtl="0" eaLnBrk="1" fontAlgn="auto" latinLnBrk="0" hangingPunct="1">
              <a:lnSpc>
                <a:spcPct val="90000"/>
              </a:lnSpc>
              <a:spcBef>
                <a:spcPts val="500"/>
              </a:spcBef>
              <a:spcAft>
                <a:spcPts val="0"/>
              </a:spcAft>
              <a:buClrTx/>
              <a:buSzTx/>
              <a:buFont typeface="Arial" charset="0"/>
              <a:buChar char="•"/>
              <a:tabLst/>
              <a:defRPr/>
            </a:pPr>
            <a:r>
              <a:rPr lang="en-US"/>
              <a:t>indented text (level 3)</a:t>
            </a:r>
          </a:p>
          <a:p>
            <a:pPr marL="711200" marR="0" lvl="3" indent="-263525" algn="l" defTabSz="914400" rtl="0" eaLnBrk="1" fontAlgn="auto" latinLnBrk="0" hangingPunct="1">
              <a:lnSpc>
                <a:spcPct val="90000"/>
              </a:lnSpc>
              <a:spcBef>
                <a:spcPts val="500"/>
              </a:spcBef>
              <a:spcAft>
                <a:spcPts val="0"/>
              </a:spcAft>
              <a:buClrTx/>
              <a:buSzTx/>
              <a:buFont typeface="Arial" charset="0"/>
              <a:buChar char="•"/>
              <a:tabLst/>
              <a:defRPr/>
            </a:pPr>
            <a:r>
              <a:rPr lang="en-US"/>
              <a:t>double indented text (level 4)</a:t>
            </a:r>
          </a:p>
        </p:txBody>
      </p:sp>
      <p:sp>
        <p:nvSpPr>
          <p:cNvPr id="10"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5" name="Rectangle 14"/>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3" name="Straight Connector 12"/>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extLst>
      <p:ext uri="{BB962C8B-B14F-4D97-AF65-F5344CB8AC3E}">
        <p14:creationId xmlns:p14="http://schemas.microsoft.com/office/powerpoint/2010/main" val="108470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ny Questions slide">
    <p:spTree>
      <p:nvGrpSpPr>
        <p:cNvPr id="1" name=""/>
        <p:cNvGrpSpPr/>
        <p:nvPr/>
      </p:nvGrpSpPr>
      <p:grpSpPr>
        <a:xfrm>
          <a:off x="0" y="0"/>
          <a:ext cx="0" cy="0"/>
          <a:chOff x="0" y="0"/>
          <a:chExt cx="0" cy="0"/>
        </a:xfrm>
      </p:grpSpPr>
      <p:sp>
        <p:nvSpPr>
          <p:cNvPr id="8" name="Rectangle 7"/>
          <p:cNvSpPr/>
          <p:nvPr userDrawn="1"/>
        </p:nvSpPr>
        <p:spPr>
          <a:xfrm>
            <a:off x="0" y="0"/>
            <a:ext cx="12192000" cy="6023998"/>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307497" y="246900"/>
            <a:ext cx="9840550" cy="1107996"/>
          </a:xfrm>
          <a:prstGeom prst="rect">
            <a:avLst/>
          </a:prstGeom>
          <a:noFill/>
        </p:spPr>
        <p:txBody>
          <a:bodyPr wrap="square" lIns="0" tIns="0" rIns="0" bIns="0" rtlCol="0">
            <a:spAutoFit/>
          </a:bodyPr>
          <a:lstStyle/>
          <a:p>
            <a:pPr lvl="0"/>
            <a:r>
              <a:rPr lang="en-US" sz="7200" b="1"/>
              <a:t>Any questions?</a:t>
            </a:r>
          </a:p>
        </p:txBody>
      </p:sp>
      <p:sp>
        <p:nvSpPr>
          <p:cNvPr id="11" name="TextBox 10"/>
          <p:cNvSpPr txBox="1"/>
          <p:nvPr userDrawn="1"/>
        </p:nvSpPr>
        <p:spPr>
          <a:xfrm>
            <a:off x="307497" y="6262543"/>
            <a:ext cx="3896950" cy="276999"/>
          </a:xfrm>
          <a:prstGeom prst="rect">
            <a:avLst/>
          </a:prstGeom>
          <a:noFill/>
        </p:spPr>
        <p:txBody>
          <a:bodyPr wrap="square" lIns="0" tIns="0" rIns="0" bIns="0" rtlCol="0">
            <a:spAutoFit/>
          </a:bodyPr>
          <a:lstStyle/>
          <a:p>
            <a:pPr lvl="0"/>
            <a:r>
              <a:rPr lang="en-US" sz="1800" b="1"/>
              <a:t>Conclusion</a:t>
            </a:r>
          </a:p>
        </p:txBody>
      </p:sp>
      <p:sp>
        <p:nvSpPr>
          <p:cNvPr id="9"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C0"/>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4" name="Rectangle 13"/>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3" name="Straight Connector 12"/>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details slide">
    <p:spTree>
      <p:nvGrpSpPr>
        <p:cNvPr id="1" name=""/>
        <p:cNvGrpSpPr/>
        <p:nvPr/>
      </p:nvGrpSpPr>
      <p:grpSpPr>
        <a:xfrm>
          <a:off x="0" y="0"/>
          <a:ext cx="0" cy="0"/>
          <a:chOff x="0" y="0"/>
          <a:chExt cx="0" cy="0"/>
        </a:xfrm>
      </p:grpSpPr>
      <p:sp>
        <p:nvSpPr>
          <p:cNvPr id="8" name="Rectangle 7"/>
          <p:cNvSpPr/>
          <p:nvPr userDrawn="1"/>
        </p:nvSpPr>
        <p:spPr>
          <a:xfrm>
            <a:off x="0" y="0"/>
            <a:ext cx="12192000" cy="6023998"/>
          </a:xfrm>
          <a:prstGeom prst="rect">
            <a:avLst/>
          </a:prstGeom>
          <a:solidFill>
            <a:srgbClr val="E7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307497" y="6262543"/>
            <a:ext cx="3896950" cy="276999"/>
          </a:xfrm>
          <a:prstGeom prst="rect">
            <a:avLst/>
          </a:prstGeom>
          <a:noFill/>
        </p:spPr>
        <p:txBody>
          <a:bodyPr wrap="square" lIns="0" tIns="0" rIns="0" bIns="0" rtlCol="0">
            <a:spAutoFit/>
          </a:bodyPr>
          <a:lstStyle/>
          <a:p>
            <a:pPr lvl="0"/>
            <a:r>
              <a:rPr lang="en-US" sz="1800" b="1"/>
              <a:t>Contact details</a:t>
            </a:r>
          </a:p>
        </p:txBody>
      </p:sp>
      <p:sp>
        <p:nvSpPr>
          <p:cNvPr id="9"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a:buNone/>
              <a:tabLst/>
              <a:defRPr sz="1600" b="0">
                <a:solidFill>
                  <a:srgbClr val="0070C0"/>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2" name="Rectangle 1"/>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cxnSp>
        <p:nvCxnSpPr>
          <p:cNvPr id="13" name="Straight Connector 12"/>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pics and text slide">
    <p:spTree>
      <p:nvGrpSpPr>
        <p:cNvPr id="1" name=""/>
        <p:cNvGrpSpPr/>
        <p:nvPr/>
      </p:nvGrpSpPr>
      <p:grpSpPr>
        <a:xfrm>
          <a:off x="0" y="0"/>
          <a:ext cx="0" cy="0"/>
          <a:chOff x="0" y="0"/>
          <a:chExt cx="0" cy="0"/>
        </a:xfrm>
      </p:grpSpPr>
      <p:sp>
        <p:nvSpPr>
          <p:cNvPr id="11" name="Picture Placeholder 10"/>
          <p:cNvSpPr>
            <a:spLocks noGrp="1"/>
          </p:cNvSpPr>
          <p:nvPr>
            <p:ph type="pic" sz="quarter" idx="10" hasCustomPrompt="1"/>
          </p:nvPr>
        </p:nvSpPr>
        <p:spPr>
          <a:xfrm>
            <a:off x="0" y="0"/>
            <a:ext cx="5622925" cy="6023998"/>
          </a:xfrm>
          <a:prstGeom prst="rect">
            <a:avLst/>
          </a:prstGeom>
        </p:spPr>
        <p:txBody>
          <a:bodyPr/>
          <a:lstStyle>
            <a:lvl1pPr marL="0" indent="0">
              <a:buNone/>
              <a:defRPr sz="1000">
                <a:solidFill>
                  <a:schemeClr val="bg1">
                    <a:lumMod val="50000"/>
                  </a:schemeClr>
                </a:solidFill>
              </a:defRPr>
            </a:lvl1pPr>
          </a:lstStyle>
          <a:p>
            <a:r>
              <a:rPr lang="en-US"/>
              <a:t>Square picture placeholder box.</a:t>
            </a:r>
            <a:br>
              <a:rPr lang="en-US"/>
            </a:br>
            <a:r>
              <a:rPr lang="en-US"/>
              <a:t>Place picture in this box. 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 </a:t>
            </a:r>
            <a:br>
              <a:rPr lang="en-US"/>
            </a:br>
            <a:endParaRPr lang="en-US"/>
          </a:p>
        </p:txBody>
      </p:sp>
      <p:sp>
        <p:nvSpPr>
          <p:cNvPr id="12" name="Content Placeholder 15"/>
          <p:cNvSpPr>
            <a:spLocks noGrp="1"/>
          </p:cNvSpPr>
          <p:nvPr>
            <p:ph sz="quarter" idx="11" hasCustomPrompt="1"/>
          </p:nvPr>
        </p:nvSpPr>
        <p:spPr>
          <a:xfrm>
            <a:off x="307497" y="6290997"/>
            <a:ext cx="4983162" cy="387350"/>
          </a:xfrm>
          <a:prstGeom prst="rect">
            <a:avLst/>
          </a:prstGeom>
        </p:spPr>
        <p:txBody>
          <a:bodyPr lIns="0" tIns="0" rIns="0" bIns="0"/>
          <a:lstStyle>
            <a:lvl1pPr marL="0" indent="0">
              <a:buNone/>
              <a:defRPr sz="1800" b="1" i="0">
                <a:latin typeface="Arial" charset="0"/>
                <a:ea typeface="Arial" charset="0"/>
                <a:cs typeface="Arial" charset="0"/>
              </a:defRPr>
            </a:lvl1pPr>
          </a:lstStyle>
          <a:p>
            <a:pPr lvl="0"/>
            <a:r>
              <a:rPr lang="en-US"/>
              <a:t>Add sub-heading here if needed</a:t>
            </a:r>
          </a:p>
        </p:txBody>
      </p:sp>
      <p:sp>
        <p:nvSpPr>
          <p:cNvPr id="15" name="Picture Placeholder 10"/>
          <p:cNvSpPr>
            <a:spLocks noGrp="1"/>
          </p:cNvSpPr>
          <p:nvPr>
            <p:ph type="pic" sz="quarter" idx="17" hasCustomPrompt="1"/>
          </p:nvPr>
        </p:nvSpPr>
        <p:spPr>
          <a:xfrm>
            <a:off x="5622924" y="3563332"/>
            <a:ext cx="2634955" cy="2460666"/>
          </a:xfrm>
          <a:prstGeom prst="rect">
            <a:avLst/>
          </a:prstGeom>
        </p:spPr>
        <p:txBody>
          <a:bodyPr/>
          <a:lstStyle>
            <a:lvl1pPr marL="0" indent="0">
              <a:buNone/>
              <a:defRPr sz="1000" baseline="0">
                <a:solidFill>
                  <a:schemeClr val="bg1">
                    <a:lumMod val="50000"/>
                  </a:schemeClr>
                </a:solidFill>
              </a:defRPr>
            </a:lvl1pPr>
          </a:lstStyle>
          <a:p>
            <a:r>
              <a:rPr lang="en-US"/>
              <a:t>Small square picture placeholder box. Place picture in this box. </a:t>
            </a:r>
            <a:br>
              <a:rPr lang="en-US"/>
            </a:br>
            <a:r>
              <a:rPr lang="en-US"/>
              <a:t>Either drag it onto the picture box or click the icon in the centre of the image. </a:t>
            </a:r>
            <a:br>
              <a:rPr lang="en-US"/>
            </a:br>
            <a:r>
              <a:rPr lang="en-US"/>
              <a:t>Make sure it bleeds all round (no white space) and do not distort the image to fit. </a:t>
            </a:r>
            <a:br>
              <a:rPr lang="en-US"/>
            </a:br>
            <a:r>
              <a:rPr lang="en-US"/>
              <a:t>Note this text will disappear when the image is placed in this box.</a:t>
            </a:r>
          </a:p>
        </p:txBody>
      </p:sp>
      <p:sp>
        <p:nvSpPr>
          <p:cNvPr id="10" name="Content Placeholder 19"/>
          <p:cNvSpPr>
            <a:spLocks noGrp="1"/>
          </p:cNvSpPr>
          <p:nvPr>
            <p:ph sz="quarter" idx="14" hasCustomPrompt="1"/>
          </p:nvPr>
        </p:nvSpPr>
        <p:spPr>
          <a:xfrm>
            <a:off x="6756400" y="6310423"/>
            <a:ext cx="4485341" cy="319431"/>
          </a:xfrm>
          <a:prstGeom prst="rect">
            <a:avLst/>
          </a:prstGeom>
        </p:spPr>
        <p:txBody>
          <a:bodyPr lIns="0" tIns="0" rIns="0" bIns="0"/>
          <a:lstStyle>
            <a:lvl1pPr marL="0" indent="0">
              <a:buNone/>
              <a:defRPr sz="1600" b="0">
                <a:solidFill>
                  <a:srgbClr val="0070AD"/>
                </a:solidFill>
                <a:latin typeface="Arial" charset="0"/>
                <a:ea typeface="Arial" charset="0"/>
                <a:cs typeface="Arial" charset="0"/>
              </a:defRPr>
            </a:lvl1pPr>
            <a:lvl2pPr>
              <a:defRPr sz="1800">
                <a:solidFill>
                  <a:srgbClr val="0070C0"/>
                </a:solidFill>
                <a:latin typeface="Arial" charset="0"/>
                <a:ea typeface="Arial" charset="0"/>
                <a:cs typeface="Arial" charset="0"/>
              </a:defRPr>
            </a:lvl2pPr>
            <a:lvl3pPr>
              <a:defRPr sz="1800">
                <a:solidFill>
                  <a:srgbClr val="0070C0"/>
                </a:solidFill>
                <a:latin typeface="Arial" charset="0"/>
                <a:ea typeface="Arial" charset="0"/>
                <a:cs typeface="Arial" charset="0"/>
              </a:defRPr>
            </a:lvl3pPr>
            <a:lvl4pPr>
              <a:defRPr sz="1800">
                <a:solidFill>
                  <a:srgbClr val="0070C0"/>
                </a:solidFill>
                <a:latin typeface="Arial" charset="0"/>
                <a:ea typeface="Arial" charset="0"/>
                <a:cs typeface="Arial" charset="0"/>
              </a:defRPr>
            </a:lvl4pPr>
            <a:lvl5pPr>
              <a:defRPr sz="1800">
                <a:solidFill>
                  <a:srgbClr val="0070C0"/>
                </a:solidFill>
                <a:latin typeface="Arial" charset="0"/>
                <a:ea typeface="Arial" charset="0"/>
                <a:cs typeface="Arial" charset="0"/>
              </a:defRPr>
            </a:lvl5pPr>
          </a:lstStyle>
          <a:p>
            <a:r>
              <a:rPr lang="en-US" sz="1600" dirty="0">
                <a:solidFill>
                  <a:srgbClr val="0070AD"/>
                </a:solidFill>
                <a:latin typeface="Arial" charset="0"/>
                <a:ea typeface="Arial" charset="0"/>
                <a:cs typeface="Arial" charset="0"/>
              </a:rPr>
              <a:t>Title of your presentation</a:t>
            </a:r>
          </a:p>
        </p:txBody>
      </p:sp>
      <p:sp>
        <p:nvSpPr>
          <p:cNvPr id="17" name="Rectangle 16"/>
          <p:cNvSpPr/>
          <p:nvPr userDrawn="1"/>
        </p:nvSpPr>
        <p:spPr>
          <a:xfrm>
            <a:off x="11504277" y="6262543"/>
            <a:ext cx="436337" cy="338554"/>
          </a:xfrm>
          <a:prstGeom prst="rect">
            <a:avLst/>
          </a:prstGeom>
        </p:spPr>
        <p:txBody>
          <a:bodyPr wrap="none">
            <a:spAutoFit/>
          </a:bodyPr>
          <a:lstStyle/>
          <a:p>
            <a:pPr algn="r"/>
            <a:fld id="{1AD08E07-D956-8D48-8346-99A336203F3B}" type="slidenum">
              <a:rPr lang="en-US" sz="1600" b="1">
                <a:solidFill>
                  <a:srgbClr val="0070AD"/>
                </a:solidFill>
              </a:rPr>
              <a:pPr algn="r"/>
              <a:t>‹#›</a:t>
            </a:fld>
            <a:endParaRPr lang="en-US" sz="1600"/>
          </a:p>
        </p:txBody>
      </p:sp>
      <p:sp>
        <p:nvSpPr>
          <p:cNvPr id="13" name="Content Placeholder 15"/>
          <p:cNvSpPr>
            <a:spLocks noGrp="1"/>
          </p:cNvSpPr>
          <p:nvPr>
            <p:ph sz="quarter" idx="16" hasCustomPrompt="1"/>
          </p:nvPr>
        </p:nvSpPr>
        <p:spPr>
          <a:xfrm>
            <a:off x="6704448" y="317026"/>
            <a:ext cx="3996063" cy="3095478"/>
          </a:xfrm>
          <a:prstGeom prst="rect">
            <a:avLst/>
          </a:prstGeom>
        </p:spPr>
        <p:txBody>
          <a:bodyPr lIns="0" tIns="0" rIns="0" bIns="0"/>
          <a:lstStyle>
            <a:lvl1pPr marL="0" indent="0">
              <a:lnSpc>
                <a:spcPct val="100000"/>
              </a:lnSpc>
              <a:spcAft>
                <a:spcPts val="1000"/>
              </a:spcAft>
              <a:buNone/>
              <a:defRPr sz="2400" b="1" baseline="0"/>
            </a:lvl1pPr>
            <a:lvl2pPr marL="14288" indent="0" algn="l">
              <a:lnSpc>
                <a:spcPct val="100000"/>
              </a:lnSpc>
              <a:spcAft>
                <a:spcPts val="600"/>
              </a:spcAft>
              <a:buNone/>
              <a:tabLst/>
              <a:defRPr sz="2000" baseline="0"/>
            </a:lvl2pPr>
            <a:lvl3pPr marL="404813" marR="0" indent="-219075" algn="l" defTabSz="914400" rtl="0" eaLnBrk="1" fontAlgn="auto" latinLnBrk="0" hangingPunct="1">
              <a:lnSpc>
                <a:spcPct val="90000"/>
              </a:lnSpc>
              <a:spcBef>
                <a:spcPts val="500"/>
              </a:spcBef>
              <a:spcAft>
                <a:spcPts val="0"/>
              </a:spcAft>
              <a:buClrTx/>
              <a:buSzTx/>
              <a:buFont typeface="Arial" charset="0"/>
              <a:buChar char="•"/>
              <a:tabLst/>
              <a:defRPr sz="2000"/>
            </a:lvl3pPr>
            <a:lvl4pPr marL="711200" marR="0" indent="-263525" algn="l" defTabSz="914400" rtl="0" eaLnBrk="1" fontAlgn="auto" latinLnBrk="0" hangingPunct="1">
              <a:lnSpc>
                <a:spcPct val="90000"/>
              </a:lnSpc>
              <a:spcBef>
                <a:spcPts val="500"/>
              </a:spcBef>
              <a:spcAft>
                <a:spcPts val="0"/>
              </a:spcAft>
              <a:buClrTx/>
              <a:buSzTx/>
              <a:buFont typeface="Arial" charset="0"/>
              <a:buChar char="•"/>
              <a:tabLst/>
              <a:defRPr sz="2000"/>
            </a:lvl4pPr>
            <a:lvl5pPr marL="1828800" indent="0">
              <a:buNone/>
              <a:defRPr/>
            </a:lvl5pPr>
          </a:lstStyle>
          <a:p>
            <a:pPr lvl="0"/>
            <a:r>
              <a:rPr lang="en-US"/>
              <a:t>Headings are Arial Bold 24pt (level 1)</a:t>
            </a:r>
          </a:p>
          <a:p>
            <a:pPr lvl="1"/>
            <a:r>
              <a:rPr lang="en-US"/>
              <a:t>Add text here 20pt (level 2)</a:t>
            </a:r>
          </a:p>
          <a:p>
            <a:pPr marL="404813" marR="0" lvl="2" indent="-219075" algn="l" defTabSz="914400" rtl="0" eaLnBrk="1" fontAlgn="auto" latinLnBrk="0" hangingPunct="1">
              <a:lnSpc>
                <a:spcPct val="90000"/>
              </a:lnSpc>
              <a:spcBef>
                <a:spcPts val="500"/>
              </a:spcBef>
              <a:spcAft>
                <a:spcPts val="0"/>
              </a:spcAft>
              <a:buClrTx/>
              <a:buSzTx/>
              <a:buFont typeface="Arial" charset="0"/>
              <a:buChar char="•"/>
              <a:tabLst/>
              <a:defRPr/>
            </a:pPr>
            <a:r>
              <a:rPr lang="en-US"/>
              <a:t>indented text (level 3)</a:t>
            </a:r>
          </a:p>
          <a:p>
            <a:pPr marL="711200" marR="0" lvl="3" indent="-263525" algn="l" defTabSz="914400" rtl="0" eaLnBrk="1" fontAlgn="auto" latinLnBrk="0" hangingPunct="1">
              <a:lnSpc>
                <a:spcPct val="90000"/>
              </a:lnSpc>
              <a:spcBef>
                <a:spcPts val="500"/>
              </a:spcBef>
              <a:spcAft>
                <a:spcPts val="0"/>
              </a:spcAft>
              <a:buClrTx/>
              <a:buSzTx/>
              <a:buFont typeface="Arial" charset="0"/>
              <a:buChar char="•"/>
              <a:tabLst/>
              <a:defRPr/>
            </a:pPr>
            <a:r>
              <a:rPr lang="en-US"/>
              <a:t>double indented text (level 4)</a:t>
            </a:r>
          </a:p>
        </p:txBody>
      </p:sp>
      <p:cxnSp>
        <p:nvCxnSpPr>
          <p:cNvPr id="14" name="Straight Connector 13"/>
          <p:cNvCxnSpPr/>
          <p:nvPr userDrawn="1"/>
        </p:nvCxnSpPr>
        <p:spPr>
          <a:xfrm>
            <a:off x="0" y="602399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3249" y="183999"/>
            <a:ext cx="890657" cy="89065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346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71" r:id="rId4"/>
    <p:sldLayoutId id="2147483659" r:id="rId5"/>
    <p:sldLayoutId id="2147483653" r:id="rId6"/>
    <p:sldLayoutId id="2147483657" r:id="rId7"/>
    <p:sldLayoutId id="2147483658" r:id="rId8"/>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371600" indent="-1362075" algn="l" defTabSz="914400" rtl="0" eaLnBrk="1" latinLnBrk="0" hangingPunct="1">
        <a:lnSpc>
          <a:spcPct val="90000"/>
        </a:lnSpc>
        <a:spcBef>
          <a:spcPts val="1000"/>
        </a:spcBef>
        <a:spcAft>
          <a:spcPts val="600"/>
        </a:spcAft>
        <a:buFont typeface="Arial"/>
        <a:buNone/>
        <a:tabLst/>
        <a:defRPr sz="2000" b="1" kern="1200">
          <a:solidFill>
            <a:schemeClr val="tx1"/>
          </a:solidFill>
          <a:latin typeface="+mn-lt"/>
          <a:ea typeface="+mn-ea"/>
          <a:cs typeface="+mn-cs"/>
        </a:defRPr>
      </a:lvl1pPr>
      <a:lvl2pPr marL="1371600" indent="-1362075" algn="l" defTabSz="914400" rtl="0" eaLnBrk="1" latinLnBrk="0" hangingPunct="1">
        <a:lnSpc>
          <a:spcPct val="90000"/>
        </a:lnSpc>
        <a:spcBef>
          <a:spcPts val="500"/>
        </a:spcBef>
        <a:spcAft>
          <a:spcPts val="600"/>
        </a:spcAft>
        <a:buFont typeface="Arial"/>
        <a:buNone/>
        <a:tabLst/>
        <a:defRPr sz="2000" kern="1200">
          <a:solidFill>
            <a:schemeClr val="tx1"/>
          </a:solidFill>
          <a:latin typeface="+mn-lt"/>
          <a:ea typeface="+mn-ea"/>
          <a:cs typeface="+mn-cs"/>
        </a:defRPr>
      </a:lvl2pPr>
      <a:lvl3pPr marL="1371600" indent="-1362075" algn="l" defTabSz="914400" rtl="0" eaLnBrk="1" latinLnBrk="0" hangingPunct="1">
        <a:lnSpc>
          <a:spcPct val="90000"/>
        </a:lnSpc>
        <a:spcBef>
          <a:spcPts val="500"/>
        </a:spcBef>
        <a:buFont typeface="Arial"/>
        <a:buNone/>
        <a:tabLst/>
        <a:defRPr sz="1200" kern="1200">
          <a:solidFill>
            <a:schemeClr val="tx1"/>
          </a:solidFill>
          <a:latin typeface="+mn-lt"/>
          <a:ea typeface="+mn-ea"/>
          <a:cs typeface="+mn-cs"/>
        </a:defRPr>
      </a:lvl3pPr>
      <a:lvl4pPr marL="492125" indent="-219075" algn="l" defTabSz="914400" rtl="0" eaLnBrk="1" latinLnBrk="0" hangingPunct="1">
        <a:lnSpc>
          <a:spcPct val="90000"/>
        </a:lnSpc>
        <a:spcBef>
          <a:spcPts val="500"/>
        </a:spcBef>
        <a:buFont typeface="Arial" charset="0"/>
        <a:buChar char="•"/>
        <a:tabLst/>
        <a:defRPr sz="1200" kern="1200">
          <a:solidFill>
            <a:schemeClr val="tx1"/>
          </a:solidFill>
          <a:latin typeface="+mn-lt"/>
          <a:ea typeface="+mn-ea"/>
          <a:cs typeface="+mn-cs"/>
        </a:defRPr>
      </a:lvl4pPr>
      <a:lvl5pPr marL="711200" indent="0" algn="l" defTabSz="914400" rtl="0" eaLnBrk="1" latinLnBrk="0" hangingPunct="1">
        <a:lnSpc>
          <a:spcPct val="90000"/>
        </a:lnSpc>
        <a:spcBef>
          <a:spcPts val="500"/>
        </a:spcBef>
        <a:buFont typeface="Arial"/>
        <a:buChar char="•"/>
        <a:tabLst>
          <a:tab pos="349250" algn="l"/>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58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371600" indent="-1362075" algn="l" defTabSz="914400" rtl="0" eaLnBrk="1" latinLnBrk="0" hangingPunct="1">
        <a:lnSpc>
          <a:spcPct val="90000"/>
        </a:lnSpc>
        <a:spcBef>
          <a:spcPts val="1000"/>
        </a:spcBef>
        <a:spcAft>
          <a:spcPts val="600"/>
        </a:spcAft>
        <a:buFont typeface="Arial"/>
        <a:buNone/>
        <a:tabLst/>
        <a:defRPr sz="2000" b="1" kern="1200">
          <a:solidFill>
            <a:schemeClr val="tx1"/>
          </a:solidFill>
          <a:latin typeface="+mn-lt"/>
          <a:ea typeface="+mn-ea"/>
          <a:cs typeface="+mn-cs"/>
        </a:defRPr>
      </a:lvl1pPr>
      <a:lvl2pPr marL="1371600" indent="-1362075" algn="l" defTabSz="914400" rtl="0" eaLnBrk="1" latinLnBrk="0" hangingPunct="1">
        <a:lnSpc>
          <a:spcPct val="90000"/>
        </a:lnSpc>
        <a:spcBef>
          <a:spcPts val="500"/>
        </a:spcBef>
        <a:spcAft>
          <a:spcPts val="600"/>
        </a:spcAft>
        <a:buFont typeface="Arial"/>
        <a:buNone/>
        <a:tabLst/>
        <a:defRPr sz="2000" kern="1200">
          <a:solidFill>
            <a:schemeClr val="tx1"/>
          </a:solidFill>
          <a:latin typeface="+mn-lt"/>
          <a:ea typeface="+mn-ea"/>
          <a:cs typeface="+mn-cs"/>
        </a:defRPr>
      </a:lvl2pPr>
      <a:lvl3pPr marL="1371600" indent="-1362075" algn="l" defTabSz="914400" rtl="0" eaLnBrk="1" latinLnBrk="0" hangingPunct="1">
        <a:lnSpc>
          <a:spcPct val="90000"/>
        </a:lnSpc>
        <a:spcBef>
          <a:spcPts val="500"/>
        </a:spcBef>
        <a:buFont typeface="Arial"/>
        <a:buNone/>
        <a:tabLst/>
        <a:defRPr sz="1200" kern="1200">
          <a:solidFill>
            <a:schemeClr val="tx1"/>
          </a:solidFill>
          <a:latin typeface="+mn-lt"/>
          <a:ea typeface="+mn-ea"/>
          <a:cs typeface="+mn-cs"/>
        </a:defRPr>
      </a:lvl3pPr>
      <a:lvl4pPr marL="492125" indent="-219075" algn="l" defTabSz="914400" rtl="0" eaLnBrk="1" latinLnBrk="0" hangingPunct="1">
        <a:lnSpc>
          <a:spcPct val="90000"/>
        </a:lnSpc>
        <a:spcBef>
          <a:spcPts val="500"/>
        </a:spcBef>
        <a:buFont typeface="Arial" charset="0"/>
        <a:buChar char="•"/>
        <a:tabLst/>
        <a:defRPr sz="1200" kern="1200">
          <a:solidFill>
            <a:schemeClr val="tx1"/>
          </a:solidFill>
          <a:latin typeface="+mn-lt"/>
          <a:ea typeface="+mn-ea"/>
          <a:cs typeface="+mn-cs"/>
        </a:defRPr>
      </a:lvl4pPr>
      <a:lvl5pPr marL="711200" indent="0" algn="l" defTabSz="914400" rtl="0" eaLnBrk="1" latinLnBrk="0" hangingPunct="1">
        <a:lnSpc>
          <a:spcPct val="90000"/>
        </a:lnSpc>
        <a:spcBef>
          <a:spcPts val="500"/>
        </a:spcBef>
        <a:buFont typeface="Arial"/>
        <a:buChar char="•"/>
        <a:tabLst>
          <a:tab pos="349250" algn="l"/>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title" idx="4294967295"/>
          </p:nvPr>
        </p:nvSpPr>
        <p:spPr>
          <a:xfrm>
            <a:off x="307497" y="411163"/>
            <a:ext cx="5818188" cy="4455066"/>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90000"/>
              </a:lnSpc>
              <a:spcBef>
                <a:spcPct val="0"/>
              </a:spcBef>
              <a:spcAft>
                <a:spcPts val="600"/>
              </a:spcAft>
              <a:buClrTx/>
              <a:buSzTx/>
              <a:buFont typeface="Arial"/>
              <a:buNone/>
              <a:tabLst/>
              <a:defRPr/>
            </a:pPr>
            <a:endPar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endParaRPr>
          </a:p>
          <a:p>
            <a:pPr marL="0" marR="0" lvl="0" indent="0" algn="ctr" defTabSz="914400" rtl="0" eaLnBrk="1" fontAlgn="auto" latinLnBrk="0" hangingPunct="1">
              <a:lnSpc>
                <a:spcPct val="90000"/>
              </a:lnSpc>
              <a:spcBef>
                <a:spcPct val="0"/>
              </a:spcBef>
              <a:spcAft>
                <a:spcPts val="600"/>
              </a:spcAft>
              <a:buClrTx/>
              <a:buSzTx/>
              <a:buFont typeface="Arial"/>
              <a:buNone/>
              <a:tabLst/>
              <a:defRPr/>
            </a:pPr>
            <a:r>
              <a:rPr kumimoji="0" lang="en-GB" altLang="en-US" sz="4000" b="1" i="0" u="none" strike="noStrike" kern="1200" cap="none" spc="0" normalizeH="0" baseline="0" noProof="0" dirty="0">
                <a:ln>
                  <a:noFill/>
                </a:ln>
                <a:solidFill>
                  <a:schemeClr val="tx1"/>
                </a:solidFill>
                <a:effectLst/>
                <a:uLnTx/>
                <a:uFillTx/>
                <a:latin typeface="Arial" charset="0"/>
                <a:ea typeface="Arial" charset="0"/>
                <a:cs typeface="Arial" charset="0"/>
              </a:rPr>
              <a:t>Gender Pay Gap Report</a:t>
            </a:r>
          </a:p>
          <a:p>
            <a:pPr marL="0" marR="0" lvl="0" indent="0" algn="ctr" defTabSz="914400" rtl="0" eaLnBrk="1" fontAlgn="auto" latinLnBrk="0" hangingPunct="1">
              <a:lnSpc>
                <a:spcPct val="90000"/>
              </a:lnSpc>
              <a:spcBef>
                <a:spcPct val="0"/>
              </a:spcBef>
              <a:spcAft>
                <a:spcPts val="600"/>
              </a:spcAft>
              <a:buClrTx/>
              <a:buSzTx/>
              <a:buFont typeface="Arial"/>
              <a:buNone/>
              <a:tabLst/>
              <a:defRPr/>
            </a:pPr>
            <a:r>
              <a:rPr kumimoji="0" lang="en-GB" altLang="en-US" sz="4000" b="1" i="0" u="none" strike="noStrike" kern="1200" cap="none" spc="0" normalizeH="0" baseline="0" noProof="0" dirty="0">
                <a:ln>
                  <a:noFill/>
                </a:ln>
                <a:solidFill>
                  <a:schemeClr val="tx1"/>
                </a:solidFill>
                <a:effectLst/>
                <a:uLnTx/>
                <a:uFillTx/>
                <a:latin typeface="Arial" charset="0"/>
                <a:ea typeface="Arial" charset="0"/>
                <a:cs typeface="Arial" charset="0"/>
              </a:rPr>
              <a:t>March 2023</a:t>
            </a:r>
          </a:p>
        </p:txBody>
      </p:sp>
      <p:sp>
        <p:nvSpPr>
          <p:cNvPr id="3" name="Content Placeholder 2"/>
          <p:cNvSpPr>
            <a:spLocks noGrp="1"/>
          </p:cNvSpPr>
          <p:nvPr>
            <p:ph sz="quarter" idx="15"/>
          </p:nvPr>
        </p:nvSpPr>
        <p:spPr/>
        <p:txBody>
          <a:bodyPr/>
          <a:lstStyle/>
          <a:p>
            <a:r>
              <a:rPr lang="en-US" sz="2000" dirty="0"/>
              <a:t>March 2024</a:t>
            </a:r>
          </a:p>
        </p:txBody>
      </p:sp>
      <p:sp>
        <p:nvSpPr>
          <p:cNvPr id="4" name="Content Placeholder 3"/>
          <p:cNvSpPr>
            <a:spLocks noGrp="1"/>
          </p:cNvSpPr>
          <p:nvPr>
            <p:ph sz="quarter" idx="16"/>
          </p:nvPr>
        </p:nvSpPr>
        <p:spPr>
          <a:xfrm>
            <a:off x="307497" y="4866229"/>
            <a:ext cx="5818188" cy="504296"/>
          </a:xfrm>
        </p:spPr>
        <p:txBody>
          <a:bodyPr/>
          <a:lstStyle/>
          <a:p>
            <a:r>
              <a:rPr lang="en-US" dirty="0"/>
              <a:t>Amanda Wood, Associate Director of Workforce</a:t>
            </a:r>
          </a:p>
          <a:p>
            <a:r>
              <a:rPr lang="en-US" dirty="0"/>
              <a:t>Dulani </a:t>
            </a:r>
            <a:r>
              <a:rPr lang="en-GB" dirty="0"/>
              <a:t>Liyanage, Senior Workforce Intelligence Analyst</a:t>
            </a:r>
            <a:endParaRPr lang="en-US" dirty="0"/>
          </a:p>
        </p:txBody>
      </p:sp>
    </p:spTree>
    <p:extLst>
      <p:ext uri="{BB962C8B-B14F-4D97-AF65-F5344CB8AC3E}">
        <p14:creationId xmlns:p14="http://schemas.microsoft.com/office/powerpoint/2010/main" val="904476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r>
              <a:rPr lang="en-GB" altLang="en-US" dirty="0">
                <a:solidFill>
                  <a:schemeClr val="tx2"/>
                </a:solidFill>
              </a:rPr>
              <a:t>Gender Pay Gap Report, March 2023</a:t>
            </a:r>
          </a:p>
        </p:txBody>
      </p:sp>
      <p:sp>
        <p:nvSpPr>
          <p:cNvPr id="4" name="Content Placeholder 3"/>
          <p:cNvSpPr>
            <a:spLocks noGrp="1"/>
          </p:cNvSpPr>
          <p:nvPr>
            <p:ph type="title" idx="4294967295"/>
          </p:nvPr>
        </p:nvSpPr>
        <p:spPr>
          <a:xfrm>
            <a:off x="307496" y="336552"/>
            <a:ext cx="9344503" cy="84878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Mean and Median Pay Gap – Historic Data</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pic>
        <p:nvPicPr>
          <p:cNvPr id="2" name="Picture 1" descr="A graph shows the mean average hourly rate by gender. 2017 had the highest percentage pay gap 22.3% and 2020 had the lowest 20.2%">
            <a:extLst>
              <a:ext uri="{FF2B5EF4-FFF2-40B4-BE49-F238E27FC236}">
                <a16:creationId xmlns:a16="http://schemas.microsoft.com/office/drawing/2014/main" id="{9E9403C0-0DEF-A36C-296D-D060CBD7370B}"/>
              </a:ext>
            </a:extLst>
          </p:cNvPr>
          <p:cNvPicPr>
            <a:picLocks noChangeAspect="1"/>
          </p:cNvPicPr>
          <p:nvPr/>
        </p:nvPicPr>
        <p:blipFill rotWithShape="1">
          <a:blip r:embed="rId3"/>
          <a:srcRect r="50056"/>
          <a:stretch/>
        </p:blipFill>
        <p:spPr>
          <a:xfrm>
            <a:off x="429002" y="1051493"/>
            <a:ext cx="5545493" cy="3050753"/>
          </a:xfrm>
          <a:prstGeom prst="rect">
            <a:avLst/>
          </a:prstGeom>
        </p:spPr>
      </p:pic>
      <p:pic>
        <p:nvPicPr>
          <p:cNvPr id="5" name="Picture 4" descr="A graph shows the median average hourly rate by gender. 2018 was the smallest pay gap 0.6% and 2022 was the widest pay gap 11.0%."/>
          <p:cNvPicPr>
            <a:picLocks noChangeAspect="1"/>
          </p:cNvPicPr>
          <p:nvPr/>
        </p:nvPicPr>
        <p:blipFill rotWithShape="1">
          <a:blip r:embed="rId3"/>
          <a:srcRect l="49454"/>
          <a:stretch/>
        </p:blipFill>
        <p:spPr>
          <a:xfrm>
            <a:off x="6096000" y="1051493"/>
            <a:ext cx="5612431" cy="3050753"/>
          </a:xfrm>
          <a:prstGeom prst="rect">
            <a:avLst/>
          </a:prstGeom>
        </p:spPr>
      </p:pic>
      <p:graphicFrame>
        <p:nvGraphicFramePr>
          <p:cNvPr id="6" name="Table 5">
            <a:extLst>
              <a:ext uri="{FF2B5EF4-FFF2-40B4-BE49-F238E27FC236}">
                <a16:creationId xmlns:a16="http://schemas.microsoft.com/office/drawing/2014/main" id="{04A207C5-C7F9-5D07-3F1C-046C9AC3F140}"/>
              </a:ext>
            </a:extLst>
          </p:cNvPr>
          <p:cNvGraphicFramePr>
            <a:graphicFrameLocks noGrp="1"/>
          </p:cNvGraphicFramePr>
          <p:nvPr>
            <p:extLst>
              <p:ext uri="{D42A27DB-BD31-4B8C-83A1-F6EECF244321}">
                <p14:modId xmlns:p14="http://schemas.microsoft.com/office/powerpoint/2010/main" val="1432772555"/>
              </p:ext>
            </p:extLst>
          </p:nvPr>
        </p:nvGraphicFramePr>
        <p:xfrm>
          <a:off x="307493" y="4210104"/>
          <a:ext cx="11555324" cy="1695376"/>
        </p:xfrm>
        <a:graphic>
          <a:graphicData uri="http://schemas.openxmlformats.org/drawingml/2006/table">
            <a:tbl>
              <a:tblPr firstRow="1" bandRow="1">
                <a:tableStyleId>{5C22544A-7EE6-4342-B048-85BDC9FD1C3A}</a:tableStyleId>
              </a:tblPr>
              <a:tblGrid>
                <a:gridCol w="892574">
                  <a:extLst>
                    <a:ext uri="{9D8B030D-6E8A-4147-A177-3AD203B41FA5}">
                      <a16:colId xmlns:a16="http://schemas.microsoft.com/office/drawing/2014/main" val="32943421"/>
                    </a:ext>
                  </a:extLst>
                </a:gridCol>
                <a:gridCol w="714077">
                  <a:extLst>
                    <a:ext uri="{9D8B030D-6E8A-4147-A177-3AD203B41FA5}">
                      <a16:colId xmlns:a16="http://schemas.microsoft.com/office/drawing/2014/main" val="4139828410"/>
                    </a:ext>
                  </a:extLst>
                </a:gridCol>
                <a:gridCol w="704413">
                  <a:extLst>
                    <a:ext uri="{9D8B030D-6E8A-4147-A177-3AD203B41FA5}">
                      <a16:colId xmlns:a16="http://schemas.microsoft.com/office/drawing/2014/main" val="2213839162"/>
                    </a:ext>
                  </a:extLst>
                </a:gridCol>
                <a:gridCol w="770355">
                  <a:extLst>
                    <a:ext uri="{9D8B030D-6E8A-4147-A177-3AD203B41FA5}">
                      <a16:colId xmlns:a16="http://schemas.microsoft.com/office/drawing/2014/main" val="1966967651"/>
                    </a:ext>
                  </a:extLst>
                </a:gridCol>
                <a:gridCol w="770355">
                  <a:extLst>
                    <a:ext uri="{9D8B030D-6E8A-4147-A177-3AD203B41FA5}">
                      <a16:colId xmlns:a16="http://schemas.microsoft.com/office/drawing/2014/main" val="1169042370"/>
                    </a:ext>
                  </a:extLst>
                </a:gridCol>
                <a:gridCol w="770355">
                  <a:extLst>
                    <a:ext uri="{9D8B030D-6E8A-4147-A177-3AD203B41FA5}">
                      <a16:colId xmlns:a16="http://schemas.microsoft.com/office/drawing/2014/main" val="2344444756"/>
                    </a:ext>
                  </a:extLst>
                </a:gridCol>
                <a:gridCol w="770355">
                  <a:extLst>
                    <a:ext uri="{9D8B030D-6E8A-4147-A177-3AD203B41FA5}">
                      <a16:colId xmlns:a16="http://schemas.microsoft.com/office/drawing/2014/main" val="3239895181"/>
                    </a:ext>
                  </a:extLst>
                </a:gridCol>
                <a:gridCol w="770355">
                  <a:extLst>
                    <a:ext uri="{9D8B030D-6E8A-4147-A177-3AD203B41FA5}">
                      <a16:colId xmlns:a16="http://schemas.microsoft.com/office/drawing/2014/main" val="342746255"/>
                    </a:ext>
                  </a:extLst>
                </a:gridCol>
                <a:gridCol w="770355">
                  <a:extLst>
                    <a:ext uri="{9D8B030D-6E8A-4147-A177-3AD203B41FA5}">
                      <a16:colId xmlns:a16="http://schemas.microsoft.com/office/drawing/2014/main" val="1576492813"/>
                    </a:ext>
                  </a:extLst>
                </a:gridCol>
                <a:gridCol w="770355">
                  <a:extLst>
                    <a:ext uri="{9D8B030D-6E8A-4147-A177-3AD203B41FA5}">
                      <a16:colId xmlns:a16="http://schemas.microsoft.com/office/drawing/2014/main" val="2725742532"/>
                    </a:ext>
                  </a:extLst>
                </a:gridCol>
                <a:gridCol w="770355">
                  <a:extLst>
                    <a:ext uri="{9D8B030D-6E8A-4147-A177-3AD203B41FA5}">
                      <a16:colId xmlns:a16="http://schemas.microsoft.com/office/drawing/2014/main" val="1842588461"/>
                    </a:ext>
                  </a:extLst>
                </a:gridCol>
                <a:gridCol w="770355">
                  <a:extLst>
                    <a:ext uri="{9D8B030D-6E8A-4147-A177-3AD203B41FA5}">
                      <a16:colId xmlns:a16="http://schemas.microsoft.com/office/drawing/2014/main" val="1201807652"/>
                    </a:ext>
                  </a:extLst>
                </a:gridCol>
                <a:gridCol w="770355">
                  <a:extLst>
                    <a:ext uri="{9D8B030D-6E8A-4147-A177-3AD203B41FA5}">
                      <a16:colId xmlns:a16="http://schemas.microsoft.com/office/drawing/2014/main" val="3665355639"/>
                    </a:ext>
                  </a:extLst>
                </a:gridCol>
                <a:gridCol w="770355">
                  <a:extLst>
                    <a:ext uri="{9D8B030D-6E8A-4147-A177-3AD203B41FA5}">
                      <a16:colId xmlns:a16="http://schemas.microsoft.com/office/drawing/2014/main" val="3460510526"/>
                    </a:ext>
                  </a:extLst>
                </a:gridCol>
                <a:gridCol w="770355">
                  <a:extLst>
                    <a:ext uri="{9D8B030D-6E8A-4147-A177-3AD203B41FA5}">
                      <a16:colId xmlns:a16="http://schemas.microsoft.com/office/drawing/2014/main" val="2963622000"/>
                    </a:ext>
                  </a:extLst>
                </a:gridCol>
              </a:tblGrid>
              <a:tr h="347029">
                <a:tc>
                  <a:txBody>
                    <a:bodyPr/>
                    <a:lstStyle/>
                    <a:p>
                      <a:pPr algn="ctr"/>
                      <a:r>
                        <a:rPr lang="en-GB" sz="1000" dirty="0">
                          <a:ln>
                            <a:noFill/>
                          </a:ln>
                          <a:solidFill>
                            <a:schemeClr val="tx1"/>
                          </a:solidFill>
                        </a:rPr>
                        <a:t>Gender</a:t>
                      </a: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Mean 2017</a:t>
                      </a: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Median</a:t>
                      </a:r>
                      <a:r>
                        <a:rPr lang="en-GB" sz="1000" baseline="0" dirty="0">
                          <a:ln>
                            <a:noFill/>
                          </a:ln>
                          <a:solidFill>
                            <a:schemeClr val="tx1"/>
                          </a:solidFill>
                        </a:rPr>
                        <a:t> 2017</a:t>
                      </a:r>
                      <a:endParaRPr lang="en-GB" sz="1000" dirty="0">
                        <a:ln>
                          <a:noFill/>
                        </a:ln>
                        <a:solidFill>
                          <a:schemeClr val="tx1"/>
                        </a:solidFill>
                      </a:endParaRP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Mean 2018</a:t>
                      </a: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Median 2018</a:t>
                      </a: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Mean 2019</a:t>
                      </a: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Median</a:t>
                      </a:r>
                      <a:r>
                        <a:rPr lang="en-GB" sz="1000" baseline="0" dirty="0">
                          <a:ln>
                            <a:noFill/>
                          </a:ln>
                          <a:solidFill>
                            <a:schemeClr val="tx1"/>
                          </a:solidFill>
                        </a:rPr>
                        <a:t> 2019</a:t>
                      </a:r>
                      <a:endParaRPr lang="en-GB" sz="1000" dirty="0">
                        <a:ln>
                          <a:noFill/>
                        </a:ln>
                        <a:solidFill>
                          <a:schemeClr val="tx1"/>
                        </a:solidFill>
                      </a:endParaRP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Mean</a:t>
                      </a:r>
                      <a:r>
                        <a:rPr lang="en-GB" sz="1000" baseline="0" dirty="0">
                          <a:ln>
                            <a:noFill/>
                          </a:ln>
                          <a:solidFill>
                            <a:schemeClr val="tx1"/>
                          </a:solidFill>
                        </a:rPr>
                        <a:t> 2020</a:t>
                      </a:r>
                      <a:endParaRPr lang="en-GB" sz="1000" dirty="0">
                        <a:ln>
                          <a:noFill/>
                        </a:ln>
                        <a:solidFill>
                          <a:schemeClr val="tx1"/>
                        </a:solidFill>
                      </a:endParaRP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Median 2020</a:t>
                      </a: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Mean 2021</a:t>
                      </a: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Median</a:t>
                      </a:r>
                      <a:r>
                        <a:rPr lang="en-GB" sz="1000" baseline="0" dirty="0">
                          <a:ln>
                            <a:noFill/>
                          </a:ln>
                          <a:solidFill>
                            <a:schemeClr val="tx1"/>
                          </a:solidFill>
                        </a:rPr>
                        <a:t> 2021</a:t>
                      </a:r>
                      <a:endParaRPr lang="en-GB" sz="1000" dirty="0">
                        <a:ln>
                          <a:noFill/>
                        </a:ln>
                        <a:solidFill>
                          <a:schemeClr val="tx1"/>
                        </a:solidFill>
                      </a:endParaRP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Mean 2022</a:t>
                      </a: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Median</a:t>
                      </a:r>
                      <a:r>
                        <a:rPr lang="en-GB" sz="1000" baseline="0" dirty="0">
                          <a:ln>
                            <a:noFill/>
                          </a:ln>
                          <a:solidFill>
                            <a:schemeClr val="tx1"/>
                          </a:solidFill>
                        </a:rPr>
                        <a:t> 2022</a:t>
                      </a:r>
                      <a:endParaRPr lang="en-GB" sz="1000" dirty="0">
                        <a:ln>
                          <a:noFill/>
                        </a:ln>
                        <a:solidFill>
                          <a:schemeClr val="tx1"/>
                        </a:solidFill>
                      </a:endParaRP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Mean 2023</a:t>
                      </a: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000" dirty="0">
                          <a:ln>
                            <a:noFill/>
                          </a:ln>
                          <a:solidFill>
                            <a:schemeClr val="tx1"/>
                          </a:solidFill>
                        </a:rPr>
                        <a:t>Median</a:t>
                      </a:r>
                      <a:r>
                        <a:rPr lang="en-GB" sz="1000" baseline="0" dirty="0">
                          <a:ln>
                            <a:noFill/>
                          </a:ln>
                          <a:solidFill>
                            <a:schemeClr val="tx1"/>
                          </a:solidFill>
                        </a:rPr>
                        <a:t> 2023</a:t>
                      </a:r>
                      <a:endParaRPr lang="en-GB" sz="1000" dirty="0">
                        <a:ln>
                          <a:noFill/>
                        </a:ln>
                        <a:solidFill>
                          <a:schemeClr val="tx1"/>
                        </a:solidFill>
                      </a:endParaRPr>
                    </a:p>
                  </a:txBody>
                  <a:tcPr anchor="ct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5438648"/>
                  </a:ext>
                </a:extLst>
              </a:tr>
              <a:tr h="324784">
                <a:tc>
                  <a:txBody>
                    <a:bodyPr/>
                    <a:lstStyle/>
                    <a:p>
                      <a:r>
                        <a:rPr lang="en-GB" sz="1000" dirty="0"/>
                        <a:t>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20.42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14.89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20.33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14.79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20.83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15.18</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21.71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16.36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22.65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17.38</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23.54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18.56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24.69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19.30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316548209"/>
                  </a:ext>
                </a:extLst>
              </a:tr>
              <a:tr h="324784">
                <a:tc>
                  <a:txBody>
                    <a:bodyPr/>
                    <a:lstStyle/>
                    <a:p>
                      <a:r>
                        <a:rPr lang="en-GB" sz="1000" dirty="0"/>
                        <a:t>Female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15.86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14.39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16.26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14.70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16.63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14.69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17.40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15.51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18.00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16.04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18.79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16.52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19.69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17.24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85387135"/>
                  </a:ext>
                </a:extLst>
              </a:tr>
              <a:tr h="324784">
                <a:tc>
                  <a:txBody>
                    <a:bodyPr/>
                    <a:lstStyle/>
                    <a:p>
                      <a:r>
                        <a:rPr lang="en-GB" sz="1000" dirty="0"/>
                        <a:t>Difference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4.56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0.50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4.07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0.08</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4.20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0.49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4.31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0.85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4.66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1.34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4.75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2.04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dirty="0"/>
                        <a:t>5.00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00" dirty="0"/>
                        <a:t>2.06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8277574"/>
                  </a:ext>
                </a:extLst>
              </a:tr>
              <a:tr h="324784">
                <a:tc>
                  <a:txBody>
                    <a:bodyPr/>
                    <a:lstStyle/>
                    <a:p>
                      <a:r>
                        <a:rPr lang="en-GB" sz="1000" b="1" dirty="0"/>
                        <a:t>Pay Gap %</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22.3%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3.4%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20.0%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0.6%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20.2%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3.2%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19.9%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5.2%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20.6%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7.7%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20.2%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11.0%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20.3%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00" b="1" dirty="0"/>
                        <a:t>10.7%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80658539"/>
                  </a:ext>
                </a:extLst>
              </a:tr>
            </a:tbl>
          </a:graphicData>
        </a:graphic>
      </p:graphicFrame>
    </p:spTree>
    <p:extLst>
      <p:ext uri="{BB962C8B-B14F-4D97-AF65-F5344CB8AC3E}">
        <p14:creationId xmlns:p14="http://schemas.microsoft.com/office/powerpoint/2010/main" val="3412290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Gender Pay Gap Report, March 2023</a:t>
            </a:r>
          </a:p>
        </p:txBody>
      </p:sp>
      <p:sp>
        <p:nvSpPr>
          <p:cNvPr id="4" name="Content Placeholder 3"/>
          <p:cNvSpPr>
            <a:spLocks noGrp="1"/>
          </p:cNvSpPr>
          <p:nvPr>
            <p:ph type="title" idx="4294967295"/>
          </p:nvPr>
        </p:nvSpPr>
        <p:spPr>
          <a:xfrm>
            <a:off x="307496" y="336552"/>
            <a:ext cx="9344503" cy="84878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Reducing the Gender Pay Gap</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5" name="Content Placeholder 4"/>
          <p:cNvSpPr>
            <a:spLocks noGrp="1"/>
          </p:cNvSpPr>
          <p:nvPr>
            <p:ph sz="quarter" idx="18"/>
          </p:nvPr>
        </p:nvSpPr>
        <p:spPr>
          <a:xfrm>
            <a:off x="677334" y="1185334"/>
            <a:ext cx="9824126" cy="4552239"/>
          </a:xfrm>
        </p:spPr>
        <p:txBody>
          <a:bodyPr/>
          <a:lstStyle/>
          <a:p>
            <a:pPr>
              <a:defRPr/>
            </a:pPr>
            <a:r>
              <a:rPr lang="en-GB" sz="1400" dirty="0"/>
              <a:t>The Trust welcomes the opportunity to publish the sixth CUH Gender Pay gap report.  CUH has a mean gender pay gap of 20.3% and median gender pay gap of 10.7%.  The primary drivers of this gap are the high proportion of women in the lowest 3 quartiles, a higher representation of men in the upper quartile and a higher number of male consultants than female consultants within the upper quartile.  The Trust is committed to </a:t>
            </a:r>
            <a:r>
              <a:rPr lang="en-US" sz="1400" dirty="0"/>
              <a:t>advancing equality of opportunity </a:t>
            </a:r>
            <a:r>
              <a:rPr lang="en-GB" sz="1400" dirty="0"/>
              <a:t>within the workforce and on this basis, has identified a number of actions to take forward:</a:t>
            </a:r>
          </a:p>
          <a:p>
            <a:pPr marL="171450" indent="-171450">
              <a:buFont typeface="Arial" panose="020B0604020202020204" pitchFamily="34" charset="0"/>
              <a:buChar char="•"/>
              <a:defRPr/>
            </a:pPr>
            <a:r>
              <a:rPr lang="en-US" sz="1400" dirty="0"/>
              <a:t>Further intersectional analysis of pay gaps, and pay gaps across functions and roles to understand the relationships across protected characteristics and engage staff networks on this subject to identify further positive action.</a:t>
            </a:r>
          </a:p>
          <a:p>
            <a:pPr marL="171450" indent="-171450">
              <a:buFont typeface="Arial" panose="020B0604020202020204" pitchFamily="34" charset="0"/>
              <a:buChar char="•"/>
              <a:defRPr/>
            </a:pPr>
            <a:r>
              <a:rPr lang="en-US" sz="1400" dirty="0"/>
              <a:t>Engage staff networks in the review of pay gap data and develop practical actions from these conversations and feedback. </a:t>
            </a:r>
          </a:p>
          <a:p>
            <a:pPr marL="171450" indent="-171450">
              <a:buFont typeface="Arial" panose="020B0604020202020204" pitchFamily="34" charset="0"/>
              <a:buChar char="•"/>
              <a:defRPr/>
            </a:pPr>
            <a:r>
              <a:rPr lang="en-GB" sz="1400" dirty="0"/>
              <a:t>Continue to actively support women to return to work following maternity and adoption leave and offer shared parental leave and flexible working arrangements. </a:t>
            </a:r>
          </a:p>
          <a:p>
            <a:pPr marL="171450" indent="-171450">
              <a:buFont typeface="Arial" panose="020B0604020202020204" pitchFamily="34" charset="0"/>
              <a:buChar char="•"/>
              <a:defRPr/>
            </a:pPr>
            <a:r>
              <a:rPr lang="en-US" sz="1400" dirty="0"/>
              <a:t>Continue to </a:t>
            </a:r>
            <a:r>
              <a:rPr lang="en-US" sz="1400" dirty="0" err="1"/>
              <a:t>scrutinise</a:t>
            </a:r>
            <a:r>
              <a:rPr lang="en-US" sz="1400" dirty="0"/>
              <a:t> Board diversity as noted in the Workforce Race Equality Standard (WRES) action plan and ensure executive search </a:t>
            </a:r>
            <a:r>
              <a:rPr lang="en-US" sz="1400" dirty="0" err="1"/>
              <a:t>organisations</a:t>
            </a:r>
            <a:r>
              <a:rPr lang="en-US" sz="1400" dirty="0"/>
              <a:t> provide assurance regarding diversity. </a:t>
            </a:r>
          </a:p>
          <a:p>
            <a:pPr>
              <a:defRPr/>
            </a:pPr>
            <a:endParaRPr lang="en-GB" sz="1400" dirty="0"/>
          </a:p>
        </p:txBody>
      </p:sp>
    </p:spTree>
    <p:extLst>
      <p:ext uri="{BB962C8B-B14F-4D97-AF65-F5344CB8AC3E}">
        <p14:creationId xmlns:p14="http://schemas.microsoft.com/office/powerpoint/2010/main" val="2681257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Gender Pay Gap Report, March 2023</a:t>
            </a:r>
          </a:p>
        </p:txBody>
      </p:sp>
      <p:sp>
        <p:nvSpPr>
          <p:cNvPr id="4" name="Content Placeholder 3"/>
          <p:cNvSpPr>
            <a:spLocks noGrp="1"/>
          </p:cNvSpPr>
          <p:nvPr>
            <p:ph type="title" idx="4294967295"/>
          </p:nvPr>
        </p:nvSpPr>
        <p:spPr>
          <a:xfrm>
            <a:off x="307497" y="666108"/>
            <a:ext cx="9780086" cy="63776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Message from Roland Sinker, Chief Executive Officer</a:t>
            </a:r>
            <a:endParaRPr kumimoji="0" lang="en-US"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5" name="Content Placeholder 4"/>
          <p:cNvSpPr>
            <a:spLocks noGrp="1"/>
          </p:cNvSpPr>
          <p:nvPr>
            <p:ph sz="quarter" idx="18"/>
          </p:nvPr>
        </p:nvSpPr>
        <p:spPr>
          <a:xfrm>
            <a:off x="798945" y="1236132"/>
            <a:ext cx="9223983" cy="4301067"/>
          </a:xfrm>
        </p:spPr>
        <p:txBody>
          <a:bodyPr/>
          <a:lstStyle/>
          <a:p>
            <a:r>
              <a:rPr lang="en-GB" sz="1200" dirty="0"/>
              <a:t>I am pleased to share the sixth Gender Pay Gap report for Cambridge University Hospitals NHS Foundation Trust, </a:t>
            </a:r>
            <a:r>
              <a:rPr lang="en-US" sz="1200" dirty="0"/>
              <a:t>which is one of the workforce information reports that enables the Trust to monitor diversity and informs decision making regarding workforce inequalities.</a:t>
            </a:r>
            <a:endParaRPr lang="en-GB" sz="1200" dirty="0"/>
          </a:p>
          <a:p>
            <a:r>
              <a:rPr lang="en-US" sz="1200" dirty="0"/>
              <a:t>The workforce in CUH is predominantly female, which is in common with the wider NHS, and The Trust has a strong track record of recruiting internationally and promoting diversity within the workforce. It is important to </a:t>
            </a:r>
            <a:r>
              <a:rPr lang="en-US" sz="1200" dirty="0" err="1"/>
              <a:t>recognise</a:t>
            </a:r>
            <a:r>
              <a:rPr lang="en-US" sz="1200" dirty="0"/>
              <a:t> that inequalities do exist and positive action must be taken to address these inequalities. The Board has taken action to promote diversity in recruitment, which has resulted in additional female appointments to the Board.</a:t>
            </a:r>
            <a:endParaRPr lang="en-GB" sz="1200" dirty="0"/>
          </a:p>
          <a:p>
            <a:r>
              <a:rPr lang="en-GB" sz="1200" dirty="0"/>
              <a:t>Legislation has made it statutory for organisations with 250 or more employees to report annually on their gender pay gap.  Government departments are covered by the Equality Act 2010 (Specific Duties and Public Authorities) Regulations 2017 which came into force on 31 March 2017.  These regulations underpin the Public Sector Equality Duty and require the relevant organisations to publish their gender pay gap data each year by the 30 March, as at 31 March of the previous year.</a:t>
            </a:r>
          </a:p>
          <a:p>
            <a:r>
              <a:rPr lang="en-US" sz="1200" dirty="0"/>
              <a:t>This report sets out the information that the Trust is required to publish and some further information that has informed current action planning. The mean gender pay gap of 20.3% is largely unchanged over the past 5 years, however the median gender pay gap has increased by 10.1% over the past 5 years. The primary drivers of this gap are the high proportion of women in lower banded roles, a higher representation of men in the upper quartile and a higher number of male consultants than female consultants within the upper quartile. </a:t>
            </a:r>
            <a:endParaRPr lang="en-GB" sz="1200" dirty="0"/>
          </a:p>
          <a:p>
            <a:r>
              <a:rPr lang="en-US" sz="1200" dirty="0"/>
              <a:t>The actions identified are included at the end of this report and we look forward to further detailed reviews that will explore this subject in greater detail, including further intersectional analysis of other protected characteristics and work to engage with staff and networks on this subject.  The Trust will continue to build on the good progress already made in promoting diversity and equality within the workforce and living our values of Together – Safe, Kind and Excellent. </a:t>
            </a:r>
            <a:endParaRPr lang="en-GB" sz="1200" dirty="0"/>
          </a:p>
        </p:txBody>
      </p:sp>
    </p:spTree>
    <p:extLst>
      <p:ext uri="{BB962C8B-B14F-4D97-AF65-F5344CB8AC3E}">
        <p14:creationId xmlns:p14="http://schemas.microsoft.com/office/powerpoint/2010/main" val="115496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Gender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US"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Introduction</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6" name="Content Placeholder 2"/>
          <p:cNvSpPr>
            <a:spLocks noGrp="1"/>
          </p:cNvSpPr>
          <p:nvPr>
            <p:ph sz="quarter" idx="18"/>
          </p:nvPr>
        </p:nvSpPr>
        <p:spPr>
          <a:xfrm>
            <a:off x="629084" y="1270000"/>
            <a:ext cx="9618662" cy="4467225"/>
          </a:xfrm>
          <a:solidFill>
            <a:schemeClr val="bg1"/>
          </a:solidFill>
        </p:spPr>
        <p:txBody>
          <a:bodyPr/>
          <a:lstStyle/>
          <a:p>
            <a:r>
              <a:rPr lang="en-US" sz="1200" dirty="0"/>
              <a:t>Our strategy - CUH Together incudes a priority to support our staff, with one of the five people priorities being inclusion - we will seek to drive out inequality, </a:t>
            </a:r>
            <a:r>
              <a:rPr lang="en-US" sz="1200" dirty="0" err="1"/>
              <a:t>recognising</a:t>
            </a:r>
            <a:r>
              <a:rPr lang="en-US" sz="1200" dirty="0"/>
              <a:t> that we are stronger when we value difference and inclusion.</a:t>
            </a:r>
            <a:endParaRPr lang="en-GB" altLang="en-US" sz="1200" dirty="0">
              <a:solidFill>
                <a:schemeClr val="tx1"/>
              </a:solidFill>
            </a:endParaRPr>
          </a:p>
          <a:p>
            <a:pPr marL="0" indent="0" algn="just">
              <a:buFontTx/>
              <a:buNone/>
            </a:pPr>
            <a:r>
              <a:rPr lang="en-GB" altLang="en-US" sz="1200" dirty="0">
                <a:solidFill>
                  <a:schemeClr val="tx1"/>
                </a:solidFill>
              </a:rPr>
              <a:t>Since the 31 March 2017, it has been a legal requirement for public sector organisations with more than 250 employees to report annually on their gender pay gap.  The report must include the mean and median gender pay gaps; the mean and median gender bonus gaps; the proportion of men and women who received bonuses; and the proportions of male and female employees in each pay quartile.  The definitions set out in the Equality Act 2010 (Specific Duties and Public Authorities) Regulations 2017 and NHS Employers guidance of the definitions of ordinary and bonus pay have been following in preparing this report.</a:t>
            </a:r>
          </a:p>
          <a:p>
            <a:pPr marL="0" indent="0" algn="just">
              <a:buFontTx/>
              <a:buNone/>
            </a:pPr>
            <a:r>
              <a:rPr lang="en-GB" altLang="en-US" sz="1200" dirty="0">
                <a:solidFill>
                  <a:schemeClr val="tx1"/>
                </a:solidFill>
              </a:rPr>
              <a:t>The gender pay gap shows the difference in the average pay between all men and women in a workforce.  The gender pay gap is different to equal pay.  Equal pay deals with the pay differences between men and women who carry out the same or similar jobs or for work of equal value.  It is unlawful to pay people unequally on the basis of gender.  It is possible to have pay equality but still have a significant gender pay gap.  </a:t>
            </a:r>
          </a:p>
          <a:p>
            <a:pPr algn="just"/>
            <a:r>
              <a:rPr lang="en-US" sz="1200" dirty="0"/>
              <a:t>The Trust is committed to advancing equality of opportunity, regardless of sex, race, religion or belief, age, marriage or civil partnership, pregnancy/maternity, sexual orientation, gender reassignment or disability. On this basis, the Trust has a clear policy of paying employees equally for the same or equivalent work, regardless of their sex (or any other characteristic set out above). The Trust has a largely female workforce, like many other NHS </a:t>
            </a:r>
            <a:r>
              <a:rPr lang="en-US" sz="1200" dirty="0" err="1"/>
              <a:t>organisations</a:t>
            </a:r>
            <a:r>
              <a:rPr lang="en-US" sz="1200" dirty="0"/>
              <a:t>, with 73% of the workforce being female, and 27% male. </a:t>
            </a:r>
          </a:p>
          <a:p>
            <a:pPr algn="just"/>
            <a:r>
              <a:rPr lang="en-US" sz="1200" dirty="0"/>
              <a:t>CUH is committed to this annual review and seeks to continuously learn from the findings and take action to reduce pay disparities. </a:t>
            </a:r>
            <a:endParaRPr lang="en-US" altLang="en-US" sz="1200" dirty="0">
              <a:solidFill>
                <a:schemeClr val="tx1"/>
              </a:solidFill>
            </a:endParaRPr>
          </a:p>
        </p:txBody>
      </p:sp>
    </p:spTree>
    <p:extLst>
      <p:ext uri="{BB962C8B-B14F-4D97-AF65-F5344CB8AC3E}">
        <p14:creationId xmlns:p14="http://schemas.microsoft.com/office/powerpoint/2010/main" val="2540636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Gender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US"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Definitions and Scope</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8" name="Content Placeholder 7"/>
          <p:cNvSpPr>
            <a:spLocks noGrp="1"/>
          </p:cNvSpPr>
          <p:nvPr>
            <p:ph sz="quarter" idx="18"/>
          </p:nvPr>
        </p:nvSpPr>
        <p:spPr>
          <a:xfrm>
            <a:off x="609600" y="1117600"/>
            <a:ext cx="9891859" cy="4765964"/>
          </a:xfrm>
        </p:spPr>
        <p:txBody>
          <a:bodyPr/>
          <a:lstStyle/>
          <a:p>
            <a:pPr>
              <a:defRPr/>
            </a:pPr>
            <a:r>
              <a:rPr lang="en-GB" sz="1200" dirty="0"/>
              <a:t>There are six measures that must be included in a gender pay report.  These are:</a:t>
            </a:r>
          </a:p>
          <a:p>
            <a:pPr marL="171450" indent="-171450">
              <a:spcBef>
                <a:spcPts val="600"/>
              </a:spcBef>
              <a:spcAft>
                <a:spcPts val="0"/>
              </a:spcAft>
              <a:buFont typeface="Arial" panose="020B0604020202020204" pitchFamily="34" charset="0"/>
              <a:buChar char="•"/>
              <a:defRPr/>
            </a:pPr>
            <a:r>
              <a:rPr lang="en-GB" sz="1200" dirty="0"/>
              <a:t>The mean gender pay gap</a:t>
            </a:r>
          </a:p>
          <a:p>
            <a:pPr marL="171450" indent="-171450">
              <a:spcBef>
                <a:spcPts val="600"/>
              </a:spcBef>
              <a:spcAft>
                <a:spcPts val="0"/>
              </a:spcAft>
              <a:buFont typeface="Arial" panose="020B0604020202020204" pitchFamily="34" charset="0"/>
              <a:buChar char="•"/>
              <a:defRPr/>
            </a:pPr>
            <a:r>
              <a:rPr lang="en-GB" sz="1200" dirty="0"/>
              <a:t>The median gender pay gap</a:t>
            </a:r>
          </a:p>
          <a:p>
            <a:pPr marL="171450" indent="-171450">
              <a:spcBef>
                <a:spcPts val="600"/>
              </a:spcBef>
              <a:spcAft>
                <a:spcPts val="0"/>
              </a:spcAft>
              <a:buFont typeface="Arial" panose="020B0604020202020204" pitchFamily="34" charset="0"/>
              <a:buChar char="•"/>
              <a:defRPr/>
            </a:pPr>
            <a:r>
              <a:rPr lang="en-GB" sz="1200" dirty="0"/>
              <a:t>The mean gender bonus gap</a:t>
            </a:r>
          </a:p>
          <a:p>
            <a:pPr marL="171450" indent="-171450">
              <a:spcBef>
                <a:spcPts val="600"/>
              </a:spcBef>
              <a:spcAft>
                <a:spcPts val="0"/>
              </a:spcAft>
              <a:buFont typeface="Arial" panose="020B0604020202020204" pitchFamily="34" charset="0"/>
              <a:buChar char="•"/>
              <a:defRPr/>
            </a:pPr>
            <a:r>
              <a:rPr lang="en-GB" sz="1200" dirty="0"/>
              <a:t>The median gender bonus gap</a:t>
            </a:r>
          </a:p>
          <a:p>
            <a:pPr marL="171450" indent="-171450">
              <a:spcBef>
                <a:spcPts val="600"/>
              </a:spcBef>
              <a:spcAft>
                <a:spcPts val="0"/>
              </a:spcAft>
              <a:buFont typeface="Arial" panose="020B0604020202020204" pitchFamily="34" charset="0"/>
              <a:buChar char="•"/>
              <a:defRPr/>
            </a:pPr>
            <a:r>
              <a:rPr lang="en-GB" sz="1200" dirty="0"/>
              <a:t>The proportions of men and women who received a bonus </a:t>
            </a:r>
          </a:p>
          <a:p>
            <a:pPr marL="171450" indent="-171450">
              <a:spcBef>
                <a:spcPts val="600"/>
              </a:spcBef>
              <a:spcAft>
                <a:spcPts val="0"/>
              </a:spcAft>
              <a:buFont typeface="Arial" panose="020B0604020202020204" pitchFamily="34" charset="0"/>
              <a:buChar char="•"/>
              <a:defRPr/>
            </a:pPr>
            <a:r>
              <a:rPr lang="en-GB" sz="1200" dirty="0"/>
              <a:t>The proportions of men and women in each quartile pay bands.  </a:t>
            </a:r>
          </a:p>
          <a:p>
            <a:pPr algn="just">
              <a:defRPr/>
            </a:pPr>
            <a:r>
              <a:rPr lang="en-GB" sz="1200" dirty="0"/>
              <a:t>The gender pay gap is defined as the difference between the mean or median hourly rate of pay that male and female colleagues receive.  The mean pay gap is the difference between average hourly earnings of men and women, i.e. the hourly gap divided by the average for men equates to the mean gender pay gap.  The median pay gap is the difference between the midpoints in the ranges of hourly earnings of men and women. It takes all salaries in the sample, lines them up in order from lowest to highest, and picks the middle-most salary. </a:t>
            </a:r>
          </a:p>
          <a:p>
            <a:pPr algn="just">
              <a:defRPr/>
            </a:pPr>
            <a:r>
              <a:rPr lang="en-GB" sz="1200" dirty="0"/>
              <a:t>The report is based on rates of pay as at 31 March 2023 and bonuses paid in the year 1 April 2022 – 31 March 2023.  It includes all workers in scope at 31 March 2023.  Staff employed under a contract of employment including those under Agenda for Change terms and conditions, medical staff, and senior managers.  </a:t>
            </a:r>
          </a:p>
          <a:p>
            <a:pPr algn="just">
              <a:defRPr/>
            </a:pPr>
            <a:r>
              <a:rPr lang="en-GB" sz="1200" dirty="0"/>
              <a:t>Only staff employed by the Trust at the snapshot date of 31 March 2023 are included in this report.  This includes the Trust’s bank staff.  Staff working in a hosted organisation (</a:t>
            </a:r>
            <a:r>
              <a:rPr lang="en-GB" sz="1200" dirty="0" err="1"/>
              <a:t>eg</a:t>
            </a:r>
            <a:r>
              <a:rPr lang="en-GB" sz="1200" dirty="0"/>
              <a:t> Cambridge University Health Partners), but employed by CUH are included in this report.  Any contractors are not included.  All data is taken from the Electronic Staff Record system.</a:t>
            </a:r>
          </a:p>
          <a:p>
            <a:endParaRPr lang="en-GB" sz="1200" dirty="0"/>
          </a:p>
        </p:txBody>
      </p:sp>
    </p:spTree>
    <p:extLst>
      <p:ext uri="{BB962C8B-B14F-4D97-AF65-F5344CB8AC3E}">
        <p14:creationId xmlns:p14="http://schemas.microsoft.com/office/powerpoint/2010/main" val="193321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Gender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CUH Gender Pay Gap and Pay Quartiles by Gender</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pic>
        <p:nvPicPr>
          <p:cNvPr id="8" name="Picture 7" descr="An infographic where the left side shows 20.3% as the mean gender pay gap and the hourly rate of £5.00 per hour. The right side shows 10.7% as the median gender pay gap and the hourly rate of £.2.06 per hour."/>
          <p:cNvPicPr>
            <a:picLocks noChangeAspect="1"/>
          </p:cNvPicPr>
          <p:nvPr/>
        </p:nvPicPr>
        <p:blipFill>
          <a:blip r:embed="rId2"/>
          <a:stretch>
            <a:fillRect/>
          </a:stretch>
        </p:blipFill>
        <p:spPr>
          <a:xfrm>
            <a:off x="307496" y="1176113"/>
            <a:ext cx="5489621" cy="2554087"/>
          </a:xfrm>
          <a:prstGeom prst="rect">
            <a:avLst/>
          </a:prstGeom>
        </p:spPr>
      </p:pic>
      <p:sp>
        <p:nvSpPr>
          <p:cNvPr id="6" name="Rectangle 5"/>
          <p:cNvSpPr/>
          <p:nvPr/>
        </p:nvSpPr>
        <p:spPr>
          <a:xfrm>
            <a:off x="5943600" y="1307033"/>
            <a:ext cx="5298141" cy="2170113"/>
          </a:xfrm>
          <a:prstGeom prst="rect">
            <a:avLst/>
          </a:prstGeom>
          <a:solidFill>
            <a:schemeClr val="bg1"/>
          </a:solidFill>
          <a:ln w="19050">
            <a:solidFill>
              <a:srgbClr val="0070AD"/>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GB" sz="1200" dirty="0">
                <a:solidFill>
                  <a:schemeClr val="tx1"/>
                </a:solidFill>
              </a:rPr>
              <a:t>At CUH, there is a mean gender pay gap of 20.3%, and a median gender pay gap of 10.7% in favour of men.  The Staff Earnings by Quartiles helps explain this gap further.  It highlights that in the lowest quartile there is a small over representation of women by 1.8%.  In the lower middle and upper middle quartiles, this over-representation is increased by 4.9% and 5% respectively.  In the upper quartile women are under represented by approximately 12%.  The Trust employ significantly more women than men in every category.  </a:t>
            </a:r>
          </a:p>
          <a:p>
            <a:pPr>
              <a:defRPr/>
            </a:pPr>
            <a:endParaRPr lang="en-GB" dirty="0">
              <a:solidFill>
                <a:schemeClr val="tx1"/>
              </a:solidFill>
            </a:endParaRPr>
          </a:p>
        </p:txBody>
      </p:sp>
      <p:pic>
        <p:nvPicPr>
          <p:cNvPr id="9" name="Picture 8" descr="An infographic showing staff by earning quartiles. &#10;&#10;Lower quartile: females 74.8%, males 25.2%. &#10;&#10;Lower middle quartile: females 77.9%, males 22.1%. &#10;&#10;Upper middle quartile: females 78.0%, males 22.0%. &#10;&#10;Upper quartile: females 61.0%, males 39.0%."/>
          <p:cNvPicPr>
            <a:picLocks noChangeAspect="1"/>
          </p:cNvPicPr>
          <p:nvPr/>
        </p:nvPicPr>
        <p:blipFill>
          <a:blip r:embed="rId3"/>
          <a:stretch>
            <a:fillRect/>
          </a:stretch>
        </p:blipFill>
        <p:spPr>
          <a:xfrm>
            <a:off x="307496" y="3788713"/>
            <a:ext cx="6137692" cy="2076450"/>
          </a:xfrm>
          <a:prstGeom prst="rect">
            <a:avLst/>
          </a:prstGeom>
        </p:spPr>
      </p:pic>
      <p:pic>
        <p:nvPicPr>
          <p:cNvPr id="7" name="Picture 6" descr="An infographic showing CUH's gender profile. 73% female and 27% male."/>
          <p:cNvPicPr>
            <a:picLocks noChangeAspect="1"/>
          </p:cNvPicPr>
          <p:nvPr/>
        </p:nvPicPr>
        <p:blipFill>
          <a:blip r:embed="rId4"/>
          <a:stretch>
            <a:fillRect/>
          </a:stretch>
        </p:blipFill>
        <p:spPr>
          <a:xfrm>
            <a:off x="6625868" y="3950877"/>
            <a:ext cx="3057079" cy="1866588"/>
          </a:xfrm>
          <a:prstGeom prst="rect">
            <a:avLst/>
          </a:prstGeom>
        </p:spPr>
      </p:pic>
    </p:spTree>
    <p:extLst>
      <p:ext uri="{BB962C8B-B14F-4D97-AF65-F5344CB8AC3E}">
        <p14:creationId xmlns:p14="http://schemas.microsoft.com/office/powerpoint/2010/main" val="334636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Gender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Bonus Pay – Gender Pay Gap Bonus Pay</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6" name="Content Placeholder 3"/>
          <p:cNvSpPr>
            <a:spLocks noGrp="1"/>
          </p:cNvSpPr>
          <p:nvPr>
            <p:ph sz="quarter" idx="18"/>
          </p:nvPr>
        </p:nvSpPr>
        <p:spPr>
          <a:xfrm>
            <a:off x="307498" y="1270000"/>
            <a:ext cx="10653110" cy="2878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defRPr/>
            </a:pPr>
            <a:r>
              <a:rPr lang="en-GB" sz="1200" dirty="0">
                <a:solidFill>
                  <a:schemeClr val="tx1"/>
                </a:solidFill>
              </a:rPr>
              <a:t>Within the Gender pay Gap Regulations, ‘bonus pay’ means any remuneration that is in the form of money relating to profit sharing, productivity, performance, incentive or commission.  For Bonus Pay, all staff are included that were employed as at the snapshot date. The regulations set out that bonus pay does not include ordinary pay, overtime pay, redundancy pay or termination payments.  Waiting list initiatives have been considered in as overtime pay and are therefore excluded.</a:t>
            </a:r>
          </a:p>
          <a:p>
            <a:pPr algn="just">
              <a:defRPr/>
            </a:pPr>
            <a:r>
              <a:rPr lang="en-GB" sz="1200" dirty="0">
                <a:solidFill>
                  <a:schemeClr val="tx1"/>
                </a:solidFill>
              </a:rPr>
              <a:t>For the purpose of Ethnicity Pay Reporting, at CUH only medical consultants are in receipt of bonus payments.  Clinical Excellence Awards (CEAs) payments are regarded as ‘bonus pay’.  The Clinical Excellence Awards (CEA) scheme has changed over recent years.  The same payment is given to all of those eligible, regardless of the hours that they work.  This action may have helped to reduce the gap in bonus pay.  Existing local CEA holders have been able to retain their historical awards and it is likely award holders will be able to retain these until retirement.  National Clinical Impact Awards are decided outside of CUH, and are indented to recognise personal contributions towards the delivery of safe and high quality care to patients and to the continuous improvement of the NHS</a:t>
            </a:r>
            <a:endParaRPr lang="en-GB" dirty="0">
              <a:solidFill>
                <a:schemeClr val="tx1"/>
              </a:solidFill>
            </a:endParaRPr>
          </a:p>
        </p:txBody>
      </p:sp>
      <p:graphicFrame>
        <p:nvGraphicFramePr>
          <p:cNvPr id="2" name="Table 1">
            <a:extLst>
              <a:ext uri="{FF2B5EF4-FFF2-40B4-BE49-F238E27FC236}">
                <a16:creationId xmlns:a16="http://schemas.microsoft.com/office/drawing/2014/main" id="{7B84BBEB-B6CF-BB13-7F43-C83E8237C803}"/>
              </a:ext>
            </a:extLst>
          </p:cNvPr>
          <p:cNvGraphicFramePr>
            <a:graphicFrameLocks noGrp="1"/>
          </p:cNvGraphicFramePr>
          <p:nvPr>
            <p:extLst>
              <p:ext uri="{D42A27DB-BD31-4B8C-83A1-F6EECF244321}">
                <p14:modId xmlns:p14="http://schemas.microsoft.com/office/powerpoint/2010/main" val="948480406"/>
              </p:ext>
            </p:extLst>
          </p:nvPr>
        </p:nvGraphicFramePr>
        <p:xfrm>
          <a:off x="307496" y="3581280"/>
          <a:ext cx="5188428" cy="2155278"/>
        </p:xfrm>
        <a:graphic>
          <a:graphicData uri="http://schemas.openxmlformats.org/drawingml/2006/table">
            <a:tbl>
              <a:tblPr firstRow="1" bandRow="1">
                <a:tableStyleId>{00A15C55-8517-42AA-B614-E9B94910E393}</a:tableStyleId>
              </a:tblPr>
              <a:tblGrid>
                <a:gridCol w="1297107">
                  <a:extLst>
                    <a:ext uri="{9D8B030D-6E8A-4147-A177-3AD203B41FA5}">
                      <a16:colId xmlns:a16="http://schemas.microsoft.com/office/drawing/2014/main" val="2643479601"/>
                    </a:ext>
                  </a:extLst>
                </a:gridCol>
                <a:gridCol w="1297107">
                  <a:extLst>
                    <a:ext uri="{9D8B030D-6E8A-4147-A177-3AD203B41FA5}">
                      <a16:colId xmlns:a16="http://schemas.microsoft.com/office/drawing/2014/main" val="3677268492"/>
                    </a:ext>
                  </a:extLst>
                </a:gridCol>
                <a:gridCol w="1297107">
                  <a:extLst>
                    <a:ext uri="{9D8B030D-6E8A-4147-A177-3AD203B41FA5}">
                      <a16:colId xmlns:a16="http://schemas.microsoft.com/office/drawing/2014/main" val="3111802110"/>
                    </a:ext>
                  </a:extLst>
                </a:gridCol>
                <a:gridCol w="1297107">
                  <a:extLst>
                    <a:ext uri="{9D8B030D-6E8A-4147-A177-3AD203B41FA5}">
                      <a16:colId xmlns:a16="http://schemas.microsoft.com/office/drawing/2014/main" val="4047650457"/>
                    </a:ext>
                  </a:extLst>
                </a:gridCol>
              </a:tblGrid>
              <a:tr h="730614">
                <a:tc>
                  <a:txBody>
                    <a:bodyPr/>
                    <a:lstStyle/>
                    <a:p>
                      <a:r>
                        <a:rPr lang="en-GB" sz="1050" dirty="0">
                          <a:solidFill>
                            <a:sysClr val="windowText" lastClr="000000"/>
                          </a:solidFill>
                        </a:rPr>
                        <a:t>Gender</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Employees</a:t>
                      </a:r>
                      <a:r>
                        <a:rPr lang="en-GB" sz="1050" baseline="0" dirty="0">
                          <a:solidFill>
                            <a:sysClr val="windowText" lastClr="000000"/>
                          </a:solidFill>
                        </a:rPr>
                        <a:t> Paid Bonus</a:t>
                      </a:r>
                      <a:endParaRPr lang="en-GB" sz="1050" dirty="0">
                        <a:solidFill>
                          <a:sysClr val="windowText" lastClr="000000"/>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Total</a:t>
                      </a:r>
                      <a:r>
                        <a:rPr lang="en-GB" sz="1050" baseline="0" dirty="0">
                          <a:solidFill>
                            <a:sysClr val="windowText" lastClr="000000"/>
                          </a:solidFill>
                        </a:rPr>
                        <a:t> Employees</a:t>
                      </a:r>
                      <a:endParaRPr lang="en-GB" sz="1050" dirty="0">
                        <a:solidFill>
                          <a:sysClr val="windowText" lastClr="000000"/>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  Receiving Bonus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73188955"/>
                  </a:ext>
                </a:extLst>
              </a:tr>
              <a:tr h="658454">
                <a:tc>
                  <a:txBody>
                    <a:bodyPr/>
                    <a:lstStyle/>
                    <a:p>
                      <a:r>
                        <a:rPr lang="en-GB" sz="1050" dirty="0"/>
                        <a:t>Female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277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526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52.66%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847654715"/>
                  </a:ext>
                </a:extLst>
              </a:tr>
              <a:tr h="766210">
                <a:tc>
                  <a:txBody>
                    <a:bodyPr/>
                    <a:lstStyle/>
                    <a:p>
                      <a:r>
                        <a:rPr lang="en-GB" sz="1050" dirty="0"/>
                        <a:t>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362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755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47.95%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bl>
          </a:graphicData>
        </a:graphic>
      </p:graphicFrame>
      <p:pic>
        <p:nvPicPr>
          <p:cNvPr id="7" name="Picture 6" descr="An infographic shows the mean bonus gender pay gap as 35.24% and the median bonus gender pay gap as 0.0%."/>
          <p:cNvPicPr>
            <a:picLocks noChangeAspect="1"/>
          </p:cNvPicPr>
          <p:nvPr/>
        </p:nvPicPr>
        <p:blipFill>
          <a:blip r:embed="rId2"/>
          <a:stretch>
            <a:fillRect/>
          </a:stretch>
        </p:blipFill>
        <p:spPr>
          <a:xfrm>
            <a:off x="5731589" y="3581279"/>
            <a:ext cx="5411899" cy="2155279"/>
          </a:xfrm>
          <a:prstGeom prst="rect">
            <a:avLst/>
          </a:prstGeom>
        </p:spPr>
      </p:pic>
    </p:spTree>
    <p:extLst>
      <p:ext uri="{BB962C8B-B14F-4D97-AF65-F5344CB8AC3E}">
        <p14:creationId xmlns:p14="http://schemas.microsoft.com/office/powerpoint/2010/main" val="1365152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Gender Pay Gap Report, March 2023</a:t>
            </a:r>
          </a:p>
        </p:txBody>
      </p:sp>
      <p:sp>
        <p:nvSpPr>
          <p:cNvPr id="4" name="Content Placeholder 3"/>
          <p:cNvSpPr>
            <a:spLocks noGrp="1"/>
          </p:cNvSpPr>
          <p:nvPr>
            <p:ph type="title" idx="4294967295"/>
          </p:nvPr>
        </p:nvSpPr>
        <p:spPr>
          <a:xfrm>
            <a:off x="307497" y="558800"/>
            <a:ext cx="8650236" cy="55880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Understanding the Gender Pay Gap – further analysis</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5" name="Content Placeholder 4"/>
          <p:cNvSpPr>
            <a:spLocks noGrp="1"/>
          </p:cNvSpPr>
          <p:nvPr>
            <p:ph sz="quarter" idx="18"/>
          </p:nvPr>
        </p:nvSpPr>
        <p:spPr>
          <a:xfrm>
            <a:off x="307497" y="1000125"/>
            <a:ext cx="10750673" cy="485507"/>
          </a:xfrm>
        </p:spPr>
        <p:txBody>
          <a:bodyPr/>
          <a:lstStyle/>
          <a:p>
            <a:r>
              <a:rPr lang="en-GB" altLang="en-US" sz="1200" dirty="0"/>
              <a:t>In addition to the statutory requirements, the Trust has also undertaken analysis of the gender pay gap by band.  In bands 5-8c, Career Grade, Senior Managers and Apprentice, there is pay gap in favour of women.</a:t>
            </a:r>
          </a:p>
          <a:p>
            <a:endParaRPr lang="en-GB" sz="1200" dirty="0"/>
          </a:p>
          <a:p>
            <a:endParaRPr lang="en-GB" sz="1200" dirty="0"/>
          </a:p>
          <a:p>
            <a:endParaRPr lang="en-GB" sz="1200" dirty="0"/>
          </a:p>
          <a:p>
            <a:endParaRPr lang="en-GB" sz="1200" dirty="0"/>
          </a:p>
          <a:p>
            <a:endParaRPr lang="en-GB" sz="1200" dirty="0"/>
          </a:p>
        </p:txBody>
      </p:sp>
      <p:graphicFrame>
        <p:nvGraphicFramePr>
          <p:cNvPr id="8" name="Table 7" descr="Table shows analysis of gender pay gap, based on grades">
            <a:extLst>
              <a:ext uri="{FF2B5EF4-FFF2-40B4-BE49-F238E27FC236}">
                <a16:creationId xmlns:a16="http://schemas.microsoft.com/office/drawing/2014/main" id="{594C2D4C-9930-69F5-5B16-E42BBA8E2138}"/>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2687087443"/>
              </p:ext>
            </p:extLst>
          </p:nvPr>
        </p:nvGraphicFramePr>
        <p:xfrm>
          <a:off x="307497" y="1475443"/>
          <a:ext cx="11539998" cy="1828800"/>
        </p:xfrm>
        <a:graphic>
          <a:graphicData uri="http://schemas.openxmlformats.org/drawingml/2006/table">
            <a:tbl>
              <a:tblPr firstRow="1" bandRow="1">
                <a:tableStyleId>{5C22544A-7EE6-4342-B048-85BDC9FD1C3A}</a:tableStyleId>
              </a:tblPr>
              <a:tblGrid>
                <a:gridCol w="1282222">
                  <a:extLst>
                    <a:ext uri="{9D8B030D-6E8A-4147-A177-3AD203B41FA5}">
                      <a16:colId xmlns:a16="http://schemas.microsoft.com/office/drawing/2014/main" val="945552025"/>
                    </a:ext>
                  </a:extLst>
                </a:gridCol>
                <a:gridCol w="1282222">
                  <a:extLst>
                    <a:ext uri="{9D8B030D-6E8A-4147-A177-3AD203B41FA5}">
                      <a16:colId xmlns:a16="http://schemas.microsoft.com/office/drawing/2014/main" val="414780943"/>
                    </a:ext>
                  </a:extLst>
                </a:gridCol>
                <a:gridCol w="1282222">
                  <a:extLst>
                    <a:ext uri="{9D8B030D-6E8A-4147-A177-3AD203B41FA5}">
                      <a16:colId xmlns:a16="http://schemas.microsoft.com/office/drawing/2014/main" val="332031841"/>
                    </a:ext>
                  </a:extLst>
                </a:gridCol>
                <a:gridCol w="1282222">
                  <a:extLst>
                    <a:ext uri="{9D8B030D-6E8A-4147-A177-3AD203B41FA5}">
                      <a16:colId xmlns:a16="http://schemas.microsoft.com/office/drawing/2014/main" val="892532654"/>
                    </a:ext>
                  </a:extLst>
                </a:gridCol>
                <a:gridCol w="1282222">
                  <a:extLst>
                    <a:ext uri="{9D8B030D-6E8A-4147-A177-3AD203B41FA5}">
                      <a16:colId xmlns:a16="http://schemas.microsoft.com/office/drawing/2014/main" val="1296564431"/>
                    </a:ext>
                  </a:extLst>
                </a:gridCol>
                <a:gridCol w="1282222">
                  <a:extLst>
                    <a:ext uri="{9D8B030D-6E8A-4147-A177-3AD203B41FA5}">
                      <a16:colId xmlns:a16="http://schemas.microsoft.com/office/drawing/2014/main" val="4035740599"/>
                    </a:ext>
                  </a:extLst>
                </a:gridCol>
                <a:gridCol w="1282222">
                  <a:extLst>
                    <a:ext uri="{9D8B030D-6E8A-4147-A177-3AD203B41FA5}">
                      <a16:colId xmlns:a16="http://schemas.microsoft.com/office/drawing/2014/main" val="3903589686"/>
                    </a:ext>
                  </a:extLst>
                </a:gridCol>
                <a:gridCol w="1282222">
                  <a:extLst>
                    <a:ext uri="{9D8B030D-6E8A-4147-A177-3AD203B41FA5}">
                      <a16:colId xmlns:a16="http://schemas.microsoft.com/office/drawing/2014/main" val="480845526"/>
                    </a:ext>
                  </a:extLst>
                </a:gridCol>
                <a:gridCol w="1282222">
                  <a:extLst>
                    <a:ext uri="{9D8B030D-6E8A-4147-A177-3AD203B41FA5}">
                      <a16:colId xmlns:a16="http://schemas.microsoft.com/office/drawing/2014/main" val="1561419314"/>
                    </a:ext>
                  </a:extLst>
                </a:gridCol>
              </a:tblGrid>
              <a:tr h="400206">
                <a:tc>
                  <a:txBody>
                    <a:bodyPr/>
                    <a:lstStyle/>
                    <a:p>
                      <a:pPr algn="ctr"/>
                      <a:r>
                        <a:rPr lang="en-GB" sz="1200" dirty="0">
                          <a:solidFill>
                            <a:schemeClr val="tx1"/>
                          </a:solidFill>
                        </a:rPr>
                        <a:t>Apprentice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8A</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a:t>
                      </a:r>
                      <a:r>
                        <a:rPr lang="en-GB" sz="1200" baseline="0" dirty="0">
                          <a:solidFill>
                            <a:schemeClr val="tx1"/>
                          </a:solidFill>
                        </a:rPr>
                        <a:t> 8B</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a:t>
                      </a:r>
                      <a:r>
                        <a:rPr lang="en-GB" sz="1200" baseline="0" dirty="0">
                          <a:solidFill>
                            <a:schemeClr val="tx1"/>
                          </a:solidFill>
                        </a:rPr>
                        <a:t> 8C</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Career Grade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Senior</a:t>
                      </a:r>
                      <a:r>
                        <a:rPr lang="en-GB" sz="1200" baseline="0" dirty="0">
                          <a:solidFill>
                            <a:schemeClr val="tx1"/>
                          </a:solidFill>
                        </a:rPr>
                        <a:t> Manager</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126711121"/>
                  </a:ext>
                </a:extLst>
              </a:tr>
              <a:tr h="720371">
                <a:tc>
                  <a:txBody>
                    <a:bodyPr/>
                    <a:lstStyle/>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784604383"/>
                  </a:ext>
                </a:extLst>
              </a:tr>
              <a:tr h="262124">
                <a:tc>
                  <a:txBody>
                    <a:bodyPr/>
                    <a:lstStyle/>
                    <a:p>
                      <a:pPr algn="ctr"/>
                      <a:r>
                        <a:rPr lang="en-GB" sz="1200" dirty="0">
                          <a:solidFill>
                            <a:schemeClr val="tx1"/>
                          </a:solidFill>
                        </a:rPr>
                        <a:t>5.1%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2.2%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2.2%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3.6%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3.5%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3229290979"/>
                  </a:ext>
                </a:extLst>
              </a:tr>
              <a:tr h="262124">
                <a:tc>
                  <a:txBody>
                    <a:bodyPr/>
                    <a:lstStyle/>
                    <a:p>
                      <a:pPr algn="ctr"/>
                      <a:r>
                        <a:rPr lang="en-GB" sz="1200" dirty="0">
                          <a:solidFill>
                            <a:schemeClr val="tx1"/>
                          </a:solidFill>
                        </a:rPr>
                        <a:t>£0.36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£0.26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£0.25</a:t>
                      </a:r>
                      <a:r>
                        <a:rPr lang="en-GB" sz="1200" baseline="0" dirty="0">
                          <a:solidFill>
                            <a:schemeClr val="tx1"/>
                          </a:solidFill>
                        </a:rPr>
                        <a:t> p/h</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£0.42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£0.29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£0.33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£0.79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£1.12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£2.05ph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765271047"/>
                  </a:ext>
                </a:extLst>
              </a:tr>
            </a:tbl>
          </a:graphicData>
        </a:graphic>
      </p:graphicFrame>
      <p:pic>
        <p:nvPicPr>
          <p:cNvPr id="6" name="Picture 5">
            <a:extLst>
              <a:ext uri="{C183D7F6-B498-43B3-948B-1728B52AA6E4}">
                <adec:decorative xmlns:adec="http://schemas.microsoft.com/office/drawing/2017/decorative" val="1"/>
              </a:ext>
            </a:extLst>
          </p:cNvPr>
          <p:cNvPicPr>
            <a:picLocks noChangeAspect="1"/>
          </p:cNvPicPr>
          <p:nvPr/>
        </p:nvPicPr>
        <p:blipFill rotWithShape="1">
          <a:blip r:embed="rId2"/>
          <a:srcRect l="2164" t="21846" r="89742" b="26716"/>
          <a:stretch/>
        </p:blipFill>
        <p:spPr>
          <a:xfrm>
            <a:off x="666470" y="1962805"/>
            <a:ext cx="390778" cy="657760"/>
          </a:xfrm>
          <a:prstGeom prst="rect">
            <a:avLst/>
          </a:prstGeom>
        </p:spPr>
      </p:pic>
      <p:pic>
        <p:nvPicPr>
          <p:cNvPr id="9" name="Picture 8">
            <a:extLst>
              <a:ext uri="{FF2B5EF4-FFF2-40B4-BE49-F238E27FC236}">
                <a16:creationId xmlns:a16="http://schemas.microsoft.com/office/drawing/2014/main" id="{075D6218-62A0-4CA3-D08F-5052EE3E5DBD}"/>
              </a:ext>
              <a:ext uri="{C183D7F6-B498-43B3-948B-1728B52AA6E4}">
                <adec:decorative xmlns:adec="http://schemas.microsoft.com/office/drawing/2017/decorative" val="1"/>
              </a:ext>
            </a:extLst>
          </p:cNvPr>
          <p:cNvPicPr>
            <a:picLocks noChangeAspect="1"/>
          </p:cNvPicPr>
          <p:nvPr/>
        </p:nvPicPr>
        <p:blipFill rotWithShape="1">
          <a:blip r:embed="rId2"/>
          <a:srcRect l="2164" t="21846" r="89742" b="26716"/>
          <a:stretch/>
        </p:blipFill>
        <p:spPr>
          <a:xfrm>
            <a:off x="1964918" y="1962805"/>
            <a:ext cx="390778" cy="657760"/>
          </a:xfrm>
          <a:prstGeom prst="rect">
            <a:avLst/>
          </a:prstGeom>
        </p:spPr>
      </p:pic>
      <p:pic>
        <p:nvPicPr>
          <p:cNvPr id="11" name="Picture 10">
            <a:extLst>
              <a:ext uri="{FF2B5EF4-FFF2-40B4-BE49-F238E27FC236}">
                <a16:creationId xmlns:a16="http://schemas.microsoft.com/office/drawing/2014/main" id="{0D0839E1-43EE-A240-524F-05D9ED0B997D}"/>
              </a:ext>
              <a:ext uri="{C183D7F6-B498-43B3-948B-1728B52AA6E4}">
                <adec:decorative xmlns:adec="http://schemas.microsoft.com/office/drawing/2017/decorative" val="1"/>
              </a:ext>
            </a:extLst>
          </p:cNvPr>
          <p:cNvPicPr>
            <a:picLocks noChangeAspect="1"/>
          </p:cNvPicPr>
          <p:nvPr/>
        </p:nvPicPr>
        <p:blipFill rotWithShape="1">
          <a:blip r:embed="rId2"/>
          <a:srcRect l="2164" t="21846" r="89742" b="26716"/>
          <a:stretch/>
        </p:blipFill>
        <p:spPr>
          <a:xfrm>
            <a:off x="3263366" y="1976161"/>
            <a:ext cx="390778" cy="657760"/>
          </a:xfrm>
          <a:prstGeom prst="rect">
            <a:avLst/>
          </a:prstGeom>
        </p:spPr>
      </p:pic>
      <p:pic>
        <p:nvPicPr>
          <p:cNvPr id="13" name="Picture 12">
            <a:extLst>
              <a:ext uri="{FF2B5EF4-FFF2-40B4-BE49-F238E27FC236}">
                <a16:creationId xmlns:a16="http://schemas.microsoft.com/office/drawing/2014/main" id="{7C0A97A7-F40B-C903-A8DD-F93BCD4FB557}"/>
              </a:ext>
              <a:ext uri="{C183D7F6-B498-43B3-948B-1728B52AA6E4}">
                <adec:decorative xmlns:adec="http://schemas.microsoft.com/office/drawing/2017/decorative" val="1"/>
              </a:ext>
            </a:extLst>
          </p:cNvPr>
          <p:cNvPicPr>
            <a:picLocks noChangeAspect="1"/>
          </p:cNvPicPr>
          <p:nvPr/>
        </p:nvPicPr>
        <p:blipFill rotWithShape="1">
          <a:blip r:embed="rId2"/>
          <a:srcRect l="2164" t="21846" r="89742" b="26716"/>
          <a:stretch/>
        </p:blipFill>
        <p:spPr>
          <a:xfrm>
            <a:off x="4491373" y="1949449"/>
            <a:ext cx="390778" cy="657760"/>
          </a:xfrm>
          <a:prstGeom prst="rect">
            <a:avLst/>
          </a:prstGeom>
        </p:spPr>
      </p:pic>
      <p:pic>
        <p:nvPicPr>
          <p:cNvPr id="14" name="Picture 13">
            <a:extLst>
              <a:ext uri="{FF2B5EF4-FFF2-40B4-BE49-F238E27FC236}">
                <a16:creationId xmlns:a16="http://schemas.microsoft.com/office/drawing/2014/main" id="{3F172826-5A5C-1AEA-A806-3B3ADD4A59DC}"/>
              </a:ext>
              <a:ext uri="{C183D7F6-B498-43B3-948B-1728B52AA6E4}">
                <adec:decorative xmlns:adec="http://schemas.microsoft.com/office/drawing/2017/decorative" val="1"/>
              </a:ext>
            </a:extLst>
          </p:cNvPr>
          <p:cNvPicPr>
            <a:picLocks noChangeAspect="1"/>
          </p:cNvPicPr>
          <p:nvPr/>
        </p:nvPicPr>
        <p:blipFill rotWithShape="1">
          <a:blip r:embed="rId2"/>
          <a:srcRect l="2164" t="21846" r="89742" b="26716"/>
          <a:stretch/>
        </p:blipFill>
        <p:spPr>
          <a:xfrm>
            <a:off x="5789821" y="1949449"/>
            <a:ext cx="390778" cy="657760"/>
          </a:xfrm>
          <a:prstGeom prst="rect">
            <a:avLst/>
          </a:prstGeom>
        </p:spPr>
      </p:pic>
      <p:pic>
        <p:nvPicPr>
          <p:cNvPr id="15" name="Picture 14">
            <a:extLst>
              <a:ext uri="{FF2B5EF4-FFF2-40B4-BE49-F238E27FC236}">
                <a16:creationId xmlns:a16="http://schemas.microsoft.com/office/drawing/2014/main" id="{B221FA39-9486-88DE-925B-D8AE8148FE6E}"/>
              </a:ext>
              <a:ext uri="{C183D7F6-B498-43B3-948B-1728B52AA6E4}">
                <adec:decorative xmlns:adec="http://schemas.microsoft.com/office/drawing/2017/decorative" val="1"/>
              </a:ext>
            </a:extLst>
          </p:cNvPr>
          <p:cNvPicPr>
            <a:picLocks noChangeAspect="1"/>
          </p:cNvPicPr>
          <p:nvPr/>
        </p:nvPicPr>
        <p:blipFill rotWithShape="1">
          <a:blip r:embed="rId2"/>
          <a:srcRect l="2164" t="21846" r="89742" b="26716"/>
          <a:stretch/>
        </p:blipFill>
        <p:spPr>
          <a:xfrm>
            <a:off x="7088269" y="1962805"/>
            <a:ext cx="390778" cy="657760"/>
          </a:xfrm>
          <a:prstGeom prst="rect">
            <a:avLst/>
          </a:prstGeom>
        </p:spPr>
      </p:pic>
      <p:pic>
        <p:nvPicPr>
          <p:cNvPr id="16" name="Picture 15">
            <a:extLst>
              <a:ext uri="{FF2B5EF4-FFF2-40B4-BE49-F238E27FC236}">
                <a16:creationId xmlns:a16="http://schemas.microsoft.com/office/drawing/2014/main" id="{2524D23B-3DD7-F929-0F95-607E1039710C}"/>
              </a:ext>
              <a:ext uri="{C183D7F6-B498-43B3-948B-1728B52AA6E4}">
                <adec:decorative xmlns:adec="http://schemas.microsoft.com/office/drawing/2017/decorative" val="1"/>
              </a:ext>
            </a:extLst>
          </p:cNvPr>
          <p:cNvPicPr>
            <a:picLocks noChangeAspect="1"/>
          </p:cNvPicPr>
          <p:nvPr/>
        </p:nvPicPr>
        <p:blipFill rotWithShape="1">
          <a:blip r:embed="rId2"/>
          <a:srcRect l="2164" t="21846" r="89742" b="26716"/>
          <a:stretch/>
        </p:blipFill>
        <p:spPr>
          <a:xfrm>
            <a:off x="8384692" y="1962805"/>
            <a:ext cx="390778" cy="657760"/>
          </a:xfrm>
          <a:prstGeom prst="rect">
            <a:avLst/>
          </a:prstGeom>
        </p:spPr>
      </p:pic>
      <p:pic>
        <p:nvPicPr>
          <p:cNvPr id="17" name="Picture 16">
            <a:extLst>
              <a:ext uri="{FF2B5EF4-FFF2-40B4-BE49-F238E27FC236}">
                <a16:creationId xmlns:a16="http://schemas.microsoft.com/office/drawing/2014/main" id="{11820042-713A-2783-68D4-2F5D78642B09}"/>
              </a:ext>
              <a:ext uri="{C183D7F6-B498-43B3-948B-1728B52AA6E4}">
                <adec:decorative xmlns:adec="http://schemas.microsoft.com/office/drawing/2017/decorative" val="1"/>
              </a:ext>
            </a:extLst>
          </p:cNvPr>
          <p:cNvPicPr>
            <a:picLocks noChangeAspect="1"/>
          </p:cNvPicPr>
          <p:nvPr/>
        </p:nvPicPr>
        <p:blipFill rotWithShape="1">
          <a:blip r:embed="rId2"/>
          <a:srcRect l="2164" t="21846" r="89742" b="26716"/>
          <a:stretch/>
        </p:blipFill>
        <p:spPr>
          <a:xfrm>
            <a:off x="9683140" y="1962805"/>
            <a:ext cx="390778" cy="657760"/>
          </a:xfrm>
          <a:prstGeom prst="rect">
            <a:avLst/>
          </a:prstGeom>
        </p:spPr>
      </p:pic>
      <p:pic>
        <p:nvPicPr>
          <p:cNvPr id="18" name="Picture 17">
            <a:extLst>
              <a:ext uri="{FF2B5EF4-FFF2-40B4-BE49-F238E27FC236}">
                <a16:creationId xmlns:a16="http://schemas.microsoft.com/office/drawing/2014/main" id="{F7415961-65B3-1370-4BB8-4F1D4727C4F8}"/>
              </a:ext>
              <a:ext uri="{C183D7F6-B498-43B3-948B-1728B52AA6E4}">
                <adec:decorative xmlns:adec="http://schemas.microsoft.com/office/drawing/2017/decorative" val="1"/>
              </a:ext>
            </a:extLst>
          </p:cNvPr>
          <p:cNvPicPr>
            <a:picLocks noChangeAspect="1"/>
          </p:cNvPicPr>
          <p:nvPr/>
        </p:nvPicPr>
        <p:blipFill rotWithShape="1">
          <a:blip r:embed="rId2"/>
          <a:srcRect l="2164" t="21846" r="89742" b="26716"/>
          <a:stretch/>
        </p:blipFill>
        <p:spPr>
          <a:xfrm>
            <a:off x="10981588" y="1976161"/>
            <a:ext cx="390778" cy="657760"/>
          </a:xfrm>
          <a:prstGeom prst="rect">
            <a:avLst/>
          </a:prstGeom>
        </p:spPr>
      </p:pic>
      <p:sp>
        <p:nvSpPr>
          <p:cNvPr id="23" name="TextBox 22">
            <a:extLst>
              <a:ext uri="{FF2B5EF4-FFF2-40B4-BE49-F238E27FC236}">
                <a16:creationId xmlns:a16="http://schemas.microsoft.com/office/drawing/2014/main" id="{E1D8AD0D-1BD1-6C57-4A29-F21C85C6710A}"/>
              </a:ext>
            </a:extLst>
          </p:cNvPr>
          <p:cNvSpPr txBox="1"/>
          <p:nvPr/>
        </p:nvSpPr>
        <p:spPr>
          <a:xfrm>
            <a:off x="326001" y="3368877"/>
            <a:ext cx="11539997" cy="276999"/>
          </a:xfrm>
          <a:prstGeom prst="rect">
            <a:avLst/>
          </a:prstGeom>
          <a:solidFill>
            <a:schemeClr val="bg2">
              <a:lumMod val="90000"/>
            </a:schemeClr>
          </a:solidFill>
          <a:ln>
            <a:solidFill>
              <a:srgbClr val="0070AD"/>
            </a:solidFill>
          </a:ln>
        </p:spPr>
        <p:txBody>
          <a:bodyPr wrap="square">
            <a:spAutoFit/>
          </a:bodyPr>
          <a:lstStyle/>
          <a:p>
            <a:pPr algn="ctr"/>
            <a:r>
              <a:rPr lang="en-GB" sz="1200" dirty="0"/>
              <a:t>On a mean average, </a:t>
            </a:r>
            <a:r>
              <a:rPr lang="en-GB" sz="1200" u="sng" dirty="0"/>
              <a:t>women earn more</a:t>
            </a:r>
            <a:r>
              <a:rPr lang="en-GB" sz="1200" dirty="0"/>
              <a:t> in these pay bands than men</a:t>
            </a:r>
          </a:p>
        </p:txBody>
      </p:sp>
      <p:sp>
        <p:nvSpPr>
          <p:cNvPr id="22" name="TextBox 21">
            <a:extLst>
              <a:ext uri="{FF2B5EF4-FFF2-40B4-BE49-F238E27FC236}">
                <a16:creationId xmlns:a16="http://schemas.microsoft.com/office/drawing/2014/main" id="{6CA421B1-2EE0-4DB5-049C-19425E4033AC}"/>
              </a:ext>
            </a:extLst>
          </p:cNvPr>
          <p:cNvSpPr txBox="1"/>
          <p:nvPr/>
        </p:nvSpPr>
        <p:spPr>
          <a:xfrm>
            <a:off x="258763" y="3788771"/>
            <a:ext cx="8397900" cy="276999"/>
          </a:xfrm>
          <a:prstGeom prst="rect">
            <a:avLst/>
          </a:prstGeom>
          <a:noFill/>
        </p:spPr>
        <p:txBody>
          <a:bodyPr wrap="square">
            <a:spAutoFit/>
          </a:bodyPr>
          <a:lstStyle/>
          <a:p>
            <a:r>
              <a:rPr lang="en-GB" sz="1200" dirty="0"/>
              <a:t>In pay bands 2-4, 8d, 9, Consultants, and Doctors in Training, men earn more than their female counterparts.</a:t>
            </a:r>
          </a:p>
        </p:txBody>
      </p:sp>
      <p:graphicFrame>
        <p:nvGraphicFramePr>
          <p:cNvPr id="24" name="Table 23">
            <a:extLst>
              <a:ext uri="{FF2B5EF4-FFF2-40B4-BE49-F238E27FC236}">
                <a16:creationId xmlns:a16="http://schemas.microsoft.com/office/drawing/2014/main" id="{4005E92B-5071-7438-46A0-C975A8463A01}"/>
              </a:ext>
            </a:extLst>
          </p:cNvPr>
          <p:cNvGraphicFramePr>
            <a:graphicFrameLocks noGrp="1"/>
          </p:cNvGraphicFramePr>
          <p:nvPr>
            <p:extLst>
              <p:ext uri="{D42A27DB-BD31-4B8C-83A1-F6EECF244321}">
                <p14:modId xmlns:p14="http://schemas.microsoft.com/office/powerpoint/2010/main" val="3017321049"/>
              </p:ext>
            </p:extLst>
          </p:nvPr>
        </p:nvGraphicFramePr>
        <p:xfrm>
          <a:off x="307498" y="4130404"/>
          <a:ext cx="8544557" cy="1780558"/>
        </p:xfrm>
        <a:graphic>
          <a:graphicData uri="http://schemas.openxmlformats.org/drawingml/2006/table">
            <a:tbl>
              <a:tblPr firstRow="1" bandRow="1">
                <a:tableStyleId>{5C22544A-7EE6-4342-B048-85BDC9FD1C3A}</a:tableStyleId>
              </a:tblPr>
              <a:tblGrid>
                <a:gridCol w="1220651">
                  <a:extLst>
                    <a:ext uri="{9D8B030D-6E8A-4147-A177-3AD203B41FA5}">
                      <a16:colId xmlns:a16="http://schemas.microsoft.com/office/drawing/2014/main" val="1562427475"/>
                    </a:ext>
                  </a:extLst>
                </a:gridCol>
                <a:gridCol w="1220651">
                  <a:extLst>
                    <a:ext uri="{9D8B030D-6E8A-4147-A177-3AD203B41FA5}">
                      <a16:colId xmlns:a16="http://schemas.microsoft.com/office/drawing/2014/main" val="2860773224"/>
                    </a:ext>
                  </a:extLst>
                </a:gridCol>
                <a:gridCol w="1220651">
                  <a:extLst>
                    <a:ext uri="{9D8B030D-6E8A-4147-A177-3AD203B41FA5}">
                      <a16:colId xmlns:a16="http://schemas.microsoft.com/office/drawing/2014/main" val="295087435"/>
                    </a:ext>
                  </a:extLst>
                </a:gridCol>
                <a:gridCol w="1220651">
                  <a:extLst>
                    <a:ext uri="{9D8B030D-6E8A-4147-A177-3AD203B41FA5}">
                      <a16:colId xmlns:a16="http://schemas.microsoft.com/office/drawing/2014/main" val="2480397717"/>
                    </a:ext>
                  </a:extLst>
                </a:gridCol>
                <a:gridCol w="1220651">
                  <a:extLst>
                    <a:ext uri="{9D8B030D-6E8A-4147-A177-3AD203B41FA5}">
                      <a16:colId xmlns:a16="http://schemas.microsoft.com/office/drawing/2014/main" val="1116276497"/>
                    </a:ext>
                  </a:extLst>
                </a:gridCol>
                <a:gridCol w="1220651">
                  <a:extLst>
                    <a:ext uri="{9D8B030D-6E8A-4147-A177-3AD203B41FA5}">
                      <a16:colId xmlns:a16="http://schemas.microsoft.com/office/drawing/2014/main" val="2393493706"/>
                    </a:ext>
                  </a:extLst>
                </a:gridCol>
                <a:gridCol w="1220651">
                  <a:extLst>
                    <a:ext uri="{9D8B030D-6E8A-4147-A177-3AD203B41FA5}">
                      <a16:colId xmlns:a16="http://schemas.microsoft.com/office/drawing/2014/main" val="353530539"/>
                    </a:ext>
                  </a:extLst>
                </a:gridCol>
              </a:tblGrid>
              <a:tr h="252720">
                <a:tc>
                  <a:txBody>
                    <a:bodyPr/>
                    <a:lstStyle/>
                    <a:p>
                      <a:pPr algn="ctr"/>
                      <a:r>
                        <a:rPr lang="en-GB" sz="1200" dirty="0">
                          <a:solidFill>
                            <a:schemeClr val="tx1"/>
                          </a:solidFill>
                        </a:rPr>
                        <a:t>Band 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8D</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Band 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Consultants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pPr algn="ctr"/>
                      <a:r>
                        <a:rPr lang="en-GB" sz="1200" dirty="0">
                          <a:solidFill>
                            <a:schemeClr val="tx1"/>
                          </a:solidFill>
                        </a:rPr>
                        <a:t>Drs in</a:t>
                      </a:r>
                      <a:r>
                        <a:rPr lang="en-GB" sz="1200" baseline="0" dirty="0">
                          <a:solidFill>
                            <a:schemeClr val="tx1"/>
                          </a:solidFill>
                        </a:rPr>
                        <a:t> training</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42398753"/>
                  </a:ext>
                </a:extLst>
              </a:tr>
              <a:tr h="758159">
                <a:tc>
                  <a:txBody>
                    <a:bodyPr/>
                    <a:lstStyle/>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048801571"/>
                  </a:ext>
                </a:extLst>
              </a:tr>
              <a:tr h="341639">
                <a:tc>
                  <a:txBody>
                    <a:bodyPr/>
                    <a:lstStyle/>
                    <a:p>
                      <a:pPr algn="ctr"/>
                      <a:r>
                        <a:rPr lang="en-GB" sz="1200" dirty="0">
                          <a:solidFill>
                            <a:schemeClr val="tx1"/>
                          </a:solidFill>
                        </a:rPr>
                        <a:t>1.6%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2.2%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2.4%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2.4%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5.5%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7.1%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3716113924"/>
                  </a:ext>
                </a:extLst>
              </a:tr>
              <a:tr h="341639">
                <a:tc>
                  <a:txBody>
                    <a:bodyPr/>
                    <a:lstStyle/>
                    <a:p>
                      <a:pPr algn="ctr"/>
                      <a:r>
                        <a:rPr lang="en-GB" sz="1200" dirty="0">
                          <a:solidFill>
                            <a:schemeClr val="tx1"/>
                          </a:solidFill>
                        </a:rPr>
                        <a:t>£0.20</a:t>
                      </a:r>
                      <a:r>
                        <a:rPr lang="en-GB" sz="1200" baseline="0" dirty="0">
                          <a:solidFill>
                            <a:schemeClr val="tx1"/>
                          </a:solidFill>
                        </a:rPr>
                        <a:t> p/h</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£0.27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£0.32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£1.08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£0.87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£3.07 p/h</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ctr"/>
                      <a:r>
                        <a:rPr lang="en-GB" sz="1200" dirty="0">
                          <a:solidFill>
                            <a:schemeClr val="tx1"/>
                          </a:solidFill>
                        </a:rPr>
                        <a:t>£2.12</a:t>
                      </a:r>
                      <a:r>
                        <a:rPr lang="en-GB" sz="1200" baseline="0" dirty="0">
                          <a:solidFill>
                            <a:schemeClr val="tx1"/>
                          </a:solidFill>
                        </a:rPr>
                        <a:t> p/h</a:t>
                      </a:r>
                      <a:endParaRPr lang="en-GB" sz="1200" dirty="0">
                        <a:solidFill>
                          <a:schemeClr val="tx1"/>
                        </a:solidFill>
                      </a:endParaRP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347928107"/>
                  </a:ext>
                </a:extLst>
              </a:tr>
            </a:tbl>
          </a:graphicData>
        </a:graphic>
      </p:graphicFrame>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3"/>
          <a:srcRect l="3374" t="19820" r="87718" b="34199"/>
          <a:stretch/>
        </p:blipFill>
        <p:spPr>
          <a:xfrm>
            <a:off x="683955" y="4418086"/>
            <a:ext cx="373293" cy="726938"/>
          </a:xfrm>
          <a:prstGeom prst="rect">
            <a:avLst/>
          </a:prstGeom>
        </p:spPr>
      </p:pic>
      <p:pic>
        <p:nvPicPr>
          <p:cNvPr id="25" name="Picture 24">
            <a:extLst>
              <a:ext uri="{FF2B5EF4-FFF2-40B4-BE49-F238E27FC236}">
                <a16:creationId xmlns:a16="http://schemas.microsoft.com/office/drawing/2014/main" id="{E4B9D8AD-02B0-F97F-03FB-8E4BB1B8A656}"/>
              </a:ext>
              <a:ext uri="{C183D7F6-B498-43B3-948B-1728B52AA6E4}">
                <adec:decorative xmlns:adec="http://schemas.microsoft.com/office/drawing/2017/decorative" val="1"/>
              </a:ext>
            </a:extLst>
          </p:cNvPr>
          <p:cNvPicPr>
            <a:picLocks noChangeAspect="1"/>
          </p:cNvPicPr>
          <p:nvPr/>
        </p:nvPicPr>
        <p:blipFill rotWithShape="1">
          <a:blip r:embed="rId3"/>
          <a:srcRect l="3374" t="19820" r="87718" b="34199"/>
          <a:stretch/>
        </p:blipFill>
        <p:spPr>
          <a:xfrm>
            <a:off x="1973660" y="4437228"/>
            <a:ext cx="373293" cy="726938"/>
          </a:xfrm>
          <a:prstGeom prst="rect">
            <a:avLst/>
          </a:prstGeom>
        </p:spPr>
      </p:pic>
      <p:pic>
        <p:nvPicPr>
          <p:cNvPr id="26" name="Picture 25">
            <a:extLst>
              <a:ext uri="{FF2B5EF4-FFF2-40B4-BE49-F238E27FC236}">
                <a16:creationId xmlns:a16="http://schemas.microsoft.com/office/drawing/2014/main" id="{4D679472-FF5B-8669-F993-B399C3A2D643}"/>
              </a:ext>
              <a:ext uri="{C183D7F6-B498-43B3-948B-1728B52AA6E4}">
                <adec:decorative xmlns:adec="http://schemas.microsoft.com/office/drawing/2017/decorative" val="1"/>
              </a:ext>
            </a:extLst>
          </p:cNvPr>
          <p:cNvPicPr>
            <a:picLocks noChangeAspect="1"/>
          </p:cNvPicPr>
          <p:nvPr/>
        </p:nvPicPr>
        <p:blipFill rotWithShape="1">
          <a:blip r:embed="rId3"/>
          <a:srcRect l="3374" t="19820" r="87718" b="34199"/>
          <a:stretch/>
        </p:blipFill>
        <p:spPr>
          <a:xfrm>
            <a:off x="3229746" y="4456370"/>
            <a:ext cx="373293" cy="726938"/>
          </a:xfrm>
          <a:prstGeom prst="rect">
            <a:avLst/>
          </a:prstGeom>
        </p:spPr>
      </p:pic>
      <p:pic>
        <p:nvPicPr>
          <p:cNvPr id="27" name="Picture 26">
            <a:extLst>
              <a:ext uri="{FF2B5EF4-FFF2-40B4-BE49-F238E27FC236}">
                <a16:creationId xmlns:a16="http://schemas.microsoft.com/office/drawing/2014/main" id="{60C5E753-9D30-4CF4-7533-16FD80A6D22D}"/>
              </a:ext>
              <a:ext uri="{C183D7F6-B498-43B3-948B-1728B52AA6E4}">
                <adec:decorative xmlns:adec="http://schemas.microsoft.com/office/drawing/2017/decorative" val="1"/>
              </a:ext>
            </a:extLst>
          </p:cNvPr>
          <p:cNvPicPr>
            <a:picLocks noChangeAspect="1"/>
          </p:cNvPicPr>
          <p:nvPr/>
        </p:nvPicPr>
        <p:blipFill rotWithShape="1">
          <a:blip r:embed="rId3"/>
          <a:srcRect l="3374" t="19820" r="87718" b="34199"/>
          <a:stretch/>
        </p:blipFill>
        <p:spPr>
          <a:xfrm>
            <a:off x="4334397" y="4456370"/>
            <a:ext cx="373293" cy="726938"/>
          </a:xfrm>
          <a:prstGeom prst="rect">
            <a:avLst/>
          </a:prstGeom>
        </p:spPr>
      </p:pic>
      <p:pic>
        <p:nvPicPr>
          <p:cNvPr id="28" name="Picture 27">
            <a:extLst>
              <a:ext uri="{FF2B5EF4-FFF2-40B4-BE49-F238E27FC236}">
                <a16:creationId xmlns:a16="http://schemas.microsoft.com/office/drawing/2014/main" id="{148A9C84-7FB8-0C5F-37F1-455DF148C4E8}"/>
              </a:ext>
              <a:ext uri="{C183D7F6-B498-43B3-948B-1728B52AA6E4}">
                <adec:decorative xmlns:adec="http://schemas.microsoft.com/office/drawing/2017/decorative" val="1"/>
              </a:ext>
            </a:extLst>
          </p:cNvPr>
          <p:cNvPicPr>
            <a:picLocks noChangeAspect="1"/>
          </p:cNvPicPr>
          <p:nvPr/>
        </p:nvPicPr>
        <p:blipFill rotWithShape="1">
          <a:blip r:embed="rId3"/>
          <a:srcRect l="3374" t="19820" r="87718" b="34199"/>
          <a:stretch/>
        </p:blipFill>
        <p:spPr>
          <a:xfrm>
            <a:off x="5603174" y="4428414"/>
            <a:ext cx="373293" cy="726938"/>
          </a:xfrm>
          <a:prstGeom prst="rect">
            <a:avLst/>
          </a:prstGeom>
        </p:spPr>
      </p:pic>
      <p:pic>
        <p:nvPicPr>
          <p:cNvPr id="29" name="Picture 28">
            <a:extLst>
              <a:ext uri="{FF2B5EF4-FFF2-40B4-BE49-F238E27FC236}">
                <a16:creationId xmlns:a16="http://schemas.microsoft.com/office/drawing/2014/main" id="{F3CBFCCC-9DDF-263B-36E7-66D065C401CC}"/>
              </a:ext>
              <a:ext uri="{C183D7F6-B498-43B3-948B-1728B52AA6E4}">
                <adec:decorative xmlns:adec="http://schemas.microsoft.com/office/drawing/2017/decorative" val="1"/>
              </a:ext>
            </a:extLst>
          </p:cNvPr>
          <p:cNvPicPr>
            <a:picLocks noChangeAspect="1"/>
          </p:cNvPicPr>
          <p:nvPr/>
        </p:nvPicPr>
        <p:blipFill rotWithShape="1">
          <a:blip r:embed="rId3"/>
          <a:srcRect l="3374" t="19820" r="87718" b="34199"/>
          <a:stretch/>
        </p:blipFill>
        <p:spPr>
          <a:xfrm>
            <a:off x="6765136" y="4437228"/>
            <a:ext cx="373293" cy="726938"/>
          </a:xfrm>
          <a:prstGeom prst="rect">
            <a:avLst/>
          </a:prstGeom>
        </p:spPr>
      </p:pic>
      <p:pic>
        <p:nvPicPr>
          <p:cNvPr id="30" name="Picture 29">
            <a:extLst>
              <a:ext uri="{FF2B5EF4-FFF2-40B4-BE49-F238E27FC236}">
                <a16:creationId xmlns:a16="http://schemas.microsoft.com/office/drawing/2014/main" id="{4F993FE1-A43A-CF62-5A47-2B33B55D1892}"/>
              </a:ext>
              <a:ext uri="{C183D7F6-B498-43B3-948B-1728B52AA6E4}">
                <adec:decorative xmlns:adec="http://schemas.microsoft.com/office/drawing/2017/decorative" val="1"/>
              </a:ext>
            </a:extLst>
          </p:cNvPr>
          <p:cNvPicPr>
            <a:picLocks noChangeAspect="1"/>
          </p:cNvPicPr>
          <p:nvPr/>
        </p:nvPicPr>
        <p:blipFill rotWithShape="1">
          <a:blip r:embed="rId3"/>
          <a:srcRect l="3374" t="19820" r="87718" b="34199"/>
          <a:stretch/>
        </p:blipFill>
        <p:spPr>
          <a:xfrm>
            <a:off x="8032327" y="4437228"/>
            <a:ext cx="373293" cy="726938"/>
          </a:xfrm>
          <a:prstGeom prst="rect">
            <a:avLst/>
          </a:prstGeom>
        </p:spPr>
      </p:pic>
      <p:sp>
        <p:nvSpPr>
          <p:cNvPr id="31" name="TextBox 30">
            <a:extLst>
              <a:ext uri="{FF2B5EF4-FFF2-40B4-BE49-F238E27FC236}">
                <a16:creationId xmlns:a16="http://schemas.microsoft.com/office/drawing/2014/main" id="{6026A73A-005B-2AEF-4836-BEB0898F6680}"/>
              </a:ext>
            </a:extLst>
          </p:cNvPr>
          <p:cNvSpPr txBox="1"/>
          <p:nvPr/>
        </p:nvSpPr>
        <p:spPr>
          <a:xfrm>
            <a:off x="9017573" y="4836803"/>
            <a:ext cx="2848425" cy="461665"/>
          </a:xfrm>
          <a:prstGeom prst="rect">
            <a:avLst/>
          </a:prstGeom>
          <a:solidFill>
            <a:srgbClr val="002060"/>
          </a:solidFill>
          <a:ln>
            <a:solidFill>
              <a:srgbClr val="0070AD"/>
            </a:solidFill>
          </a:ln>
        </p:spPr>
        <p:txBody>
          <a:bodyPr wrap="square">
            <a:spAutoFit/>
          </a:bodyPr>
          <a:lstStyle/>
          <a:p>
            <a:r>
              <a:rPr lang="en-GB" sz="1200" dirty="0">
                <a:solidFill>
                  <a:schemeClr val="bg1"/>
                </a:solidFill>
              </a:rPr>
              <a:t>On a mean average, </a:t>
            </a:r>
            <a:r>
              <a:rPr lang="en-GB" sz="1200" u="sng" dirty="0">
                <a:solidFill>
                  <a:schemeClr val="bg1"/>
                </a:solidFill>
              </a:rPr>
              <a:t>men earn more</a:t>
            </a:r>
            <a:r>
              <a:rPr lang="en-GB" sz="1200" dirty="0">
                <a:solidFill>
                  <a:schemeClr val="bg1"/>
                </a:solidFill>
              </a:rPr>
              <a:t> in these pay bands than women</a:t>
            </a:r>
          </a:p>
        </p:txBody>
      </p:sp>
    </p:spTree>
    <p:extLst>
      <p:ext uri="{BB962C8B-B14F-4D97-AF65-F5344CB8AC3E}">
        <p14:creationId xmlns:p14="http://schemas.microsoft.com/office/powerpoint/2010/main" val="351092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r>
              <a:rPr lang="en-GB" altLang="en-US" dirty="0">
                <a:solidFill>
                  <a:schemeClr val="tx2"/>
                </a:solidFill>
              </a:rPr>
              <a:t>Gender Pay Gap Report, March 2023</a:t>
            </a:r>
          </a:p>
          <a:p>
            <a:endParaRPr lang="en-GB" dirty="0"/>
          </a:p>
        </p:txBody>
      </p:sp>
      <p:sp>
        <p:nvSpPr>
          <p:cNvPr id="4" name="Content Placeholder 3"/>
          <p:cNvSpPr>
            <a:spLocks noGrp="1"/>
          </p:cNvSpPr>
          <p:nvPr>
            <p:ph type="title" idx="4294967295"/>
          </p:nvPr>
        </p:nvSpPr>
        <p:spPr>
          <a:xfrm>
            <a:off x="307496" y="539752"/>
            <a:ext cx="9293703" cy="76949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rPr>
              <a:t>Comparison to Previous Year</a:t>
            </a:r>
          </a:p>
        </p:txBody>
      </p:sp>
      <p:sp>
        <p:nvSpPr>
          <p:cNvPr id="7" name="TextBox 6"/>
          <p:cNvSpPr txBox="1"/>
          <p:nvPr/>
        </p:nvSpPr>
        <p:spPr>
          <a:xfrm>
            <a:off x="307496" y="1089371"/>
            <a:ext cx="5891423" cy="276999"/>
          </a:xfrm>
          <a:prstGeom prst="rect">
            <a:avLst/>
          </a:prstGeom>
          <a:noFill/>
        </p:spPr>
        <p:txBody>
          <a:bodyPr wrap="square" rtlCol="0">
            <a:spAutoFit/>
          </a:bodyPr>
          <a:lstStyle/>
          <a:p>
            <a:r>
              <a:rPr lang="en-GB" sz="1200" b="1" dirty="0">
                <a:solidFill>
                  <a:schemeClr val="tx2"/>
                </a:solidFill>
              </a:rPr>
              <a:t>Change in the </a:t>
            </a:r>
            <a:r>
              <a:rPr lang="en-GB" sz="1200" b="1" u="sng" dirty="0">
                <a:solidFill>
                  <a:schemeClr val="tx2"/>
                </a:solidFill>
              </a:rPr>
              <a:t>Mean Average </a:t>
            </a:r>
            <a:r>
              <a:rPr lang="en-GB" sz="1200" b="1" dirty="0">
                <a:solidFill>
                  <a:schemeClr val="tx2"/>
                </a:solidFill>
              </a:rPr>
              <a:t>Hourly Rates of Pay and Gender Pay Gap</a:t>
            </a:r>
            <a:endParaRPr lang="en-GB" sz="1200" b="1" dirty="0">
              <a:solidFill>
                <a:schemeClr val="bg1"/>
              </a:solidFill>
            </a:endParaRPr>
          </a:p>
        </p:txBody>
      </p:sp>
      <p:graphicFrame>
        <p:nvGraphicFramePr>
          <p:cNvPr id="2" name="Table 1">
            <a:extLst>
              <a:ext uri="{FF2B5EF4-FFF2-40B4-BE49-F238E27FC236}">
                <a16:creationId xmlns:a16="http://schemas.microsoft.com/office/drawing/2014/main" id="{C44DEE09-AABA-CCF4-2616-D3ABE21D6B36}"/>
              </a:ext>
            </a:extLst>
          </p:cNvPr>
          <p:cNvGraphicFramePr>
            <a:graphicFrameLocks noGrp="1"/>
          </p:cNvGraphicFramePr>
          <p:nvPr>
            <p:extLst>
              <p:ext uri="{D42A27DB-BD31-4B8C-83A1-F6EECF244321}">
                <p14:modId xmlns:p14="http://schemas.microsoft.com/office/powerpoint/2010/main" val="46353511"/>
              </p:ext>
            </p:extLst>
          </p:nvPr>
        </p:nvGraphicFramePr>
        <p:xfrm>
          <a:off x="335993" y="1569349"/>
          <a:ext cx="5969556" cy="1686435"/>
        </p:xfrm>
        <a:graphic>
          <a:graphicData uri="http://schemas.openxmlformats.org/drawingml/2006/table">
            <a:tbl>
              <a:tblPr firstRow="1" bandRow="1">
                <a:tableStyleId>{00A15C55-8517-42AA-B614-E9B94910E393}</a:tableStyleId>
              </a:tblPr>
              <a:tblGrid>
                <a:gridCol w="1492389">
                  <a:extLst>
                    <a:ext uri="{9D8B030D-6E8A-4147-A177-3AD203B41FA5}">
                      <a16:colId xmlns:a16="http://schemas.microsoft.com/office/drawing/2014/main" val="2643479601"/>
                    </a:ext>
                  </a:extLst>
                </a:gridCol>
                <a:gridCol w="1492389">
                  <a:extLst>
                    <a:ext uri="{9D8B030D-6E8A-4147-A177-3AD203B41FA5}">
                      <a16:colId xmlns:a16="http://schemas.microsoft.com/office/drawing/2014/main" val="3677268492"/>
                    </a:ext>
                  </a:extLst>
                </a:gridCol>
                <a:gridCol w="1492389">
                  <a:extLst>
                    <a:ext uri="{9D8B030D-6E8A-4147-A177-3AD203B41FA5}">
                      <a16:colId xmlns:a16="http://schemas.microsoft.com/office/drawing/2014/main" val="3111802110"/>
                    </a:ext>
                  </a:extLst>
                </a:gridCol>
                <a:gridCol w="1492389">
                  <a:extLst>
                    <a:ext uri="{9D8B030D-6E8A-4147-A177-3AD203B41FA5}">
                      <a16:colId xmlns:a16="http://schemas.microsoft.com/office/drawing/2014/main" val="4047650457"/>
                    </a:ext>
                  </a:extLst>
                </a:gridCol>
              </a:tblGrid>
              <a:tr h="481847">
                <a:tc>
                  <a:txBody>
                    <a:bodyPr/>
                    <a:lstStyle/>
                    <a:p>
                      <a:r>
                        <a:rPr lang="en-GB" sz="1050" dirty="0">
                          <a:solidFill>
                            <a:sysClr val="windowText" lastClr="000000"/>
                          </a:solidFill>
                        </a:rPr>
                        <a:t>Gender</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2022 Mean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2023 Mean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Chance Since Previous Year</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73188955"/>
                  </a:ext>
                </a:extLst>
              </a:tr>
              <a:tr h="314163">
                <a:tc>
                  <a:txBody>
                    <a:bodyPr/>
                    <a:lstStyle/>
                    <a:p>
                      <a:r>
                        <a:rPr lang="en-GB" sz="1050" dirty="0"/>
                        <a:t>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23.54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24.69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£1.15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847654715"/>
                  </a:ext>
                </a:extLst>
              </a:tr>
              <a:tr h="289481">
                <a:tc>
                  <a:txBody>
                    <a:bodyPr/>
                    <a:lstStyle/>
                    <a:p>
                      <a:r>
                        <a:rPr lang="en-GB" sz="1050" dirty="0"/>
                        <a:t>Female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18.79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19.69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£0.90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317558">
                <a:tc>
                  <a:txBody>
                    <a:bodyPr/>
                    <a:lstStyle/>
                    <a:p>
                      <a:r>
                        <a:rPr lang="en-GB" sz="1050" dirty="0"/>
                        <a:t>Difference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4.75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5.00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£0.25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283386">
                <a:tc>
                  <a:txBody>
                    <a:bodyPr/>
                    <a:lstStyle/>
                    <a:p>
                      <a:r>
                        <a:rPr lang="en-GB" sz="1050" b="1" dirty="0"/>
                        <a:t>Pay Gap %</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20.2%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20.3%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0.1%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18746573"/>
                  </a:ext>
                </a:extLst>
              </a:tr>
            </a:tbl>
          </a:graphicData>
        </a:graphic>
      </p:graphicFrame>
      <p:sp>
        <p:nvSpPr>
          <p:cNvPr id="6" name="TextBox 5"/>
          <p:cNvSpPr txBox="1"/>
          <p:nvPr/>
        </p:nvSpPr>
        <p:spPr>
          <a:xfrm>
            <a:off x="6585631" y="1902716"/>
            <a:ext cx="5270376" cy="1015663"/>
          </a:xfrm>
          <a:prstGeom prst="rect">
            <a:avLst/>
          </a:prstGeom>
          <a:solidFill>
            <a:schemeClr val="bg1"/>
          </a:solidFill>
        </p:spPr>
        <p:txBody>
          <a:bodyPr wrap="square" rtlCol="0">
            <a:spAutoFit/>
          </a:bodyPr>
          <a:lstStyle/>
          <a:p>
            <a:r>
              <a:rPr lang="en-GB" sz="1200" dirty="0"/>
              <a:t>The mean average gender pay gap has increased by 0.1% since 31</a:t>
            </a:r>
            <a:r>
              <a:rPr lang="en-GB" sz="1200" baseline="30000" dirty="0"/>
              <a:t>st</a:t>
            </a:r>
            <a:r>
              <a:rPr lang="en-GB" sz="1200" dirty="0"/>
              <a:t> March 2022. </a:t>
            </a:r>
          </a:p>
          <a:p>
            <a:endParaRPr lang="en-GB" sz="1200" dirty="0"/>
          </a:p>
          <a:p>
            <a:r>
              <a:rPr lang="en-GB" sz="1200" dirty="0"/>
              <a:t>The mean average hourly rate for male staff has increased by £1.15, for female staff the increase has been £0.90.</a:t>
            </a:r>
          </a:p>
        </p:txBody>
      </p:sp>
      <p:sp>
        <p:nvSpPr>
          <p:cNvPr id="8" name="TextBox 7"/>
          <p:cNvSpPr txBox="1"/>
          <p:nvPr/>
        </p:nvSpPr>
        <p:spPr>
          <a:xfrm>
            <a:off x="307496" y="3573016"/>
            <a:ext cx="5671567" cy="276999"/>
          </a:xfrm>
          <a:prstGeom prst="rect">
            <a:avLst/>
          </a:prstGeom>
          <a:noFill/>
        </p:spPr>
        <p:txBody>
          <a:bodyPr wrap="square" rtlCol="0">
            <a:spAutoFit/>
          </a:bodyPr>
          <a:lstStyle/>
          <a:p>
            <a:r>
              <a:rPr lang="en-GB" sz="1200" b="1" dirty="0">
                <a:solidFill>
                  <a:schemeClr val="tx2"/>
                </a:solidFill>
              </a:rPr>
              <a:t>Change in the </a:t>
            </a:r>
            <a:r>
              <a:rPr lang="en-GB" sz="1200" b="1" u="sng" dirty="0">
                <a:solidFill>
                  <a:schemeClr val="tx2"/>
                </a:solidFill>
              </a:rPr>
              <a:t>Median Average </a:t>
            </a:r>
            <a:r>
              <a:rPr lang="en-GB" sz="1200" b="1" dirty="0">
                <a:solidFill>
                  <a:schemeClr val="tx2"/>
                </a:solidFill>
              </a:rPr>
              <a:t>Hourly Rates of Pay and Gender Pay Gap</a:t>
            </a:r>
          </a:p>
        </p:txBody>
      </p:sp>
      <p:graphicFrame>
        <p:nvGraphicFramePr>
          <p:cNvPr id="5" name="Table 4">
            <a:extLst>
              <a:ext uri="{FF2B5EF4-FFF2-40B4-BE49-F238E27FC236}">
                <a16:creationId xmlns:a16="http://schemas.microsoft.com/office/drawing/2014/main" id="{3E3B7AF2-7870-D8D4-225F-8401902F428C}"/>
              </a:ext>
            </a:extLst>
          </p:cNvPr>
          <p:cNvGraphicFramePr>
            <a:graphicFrameLocks noGrp="1"/>
          </p:cNvGraphicFramePr>
          <p:nvPr>
            <p:extLst>
              <p:ext uri="{D42A27DB-BD31-4B8C-83A1-F6EECF244321}">
                <p14:modId xmlns:p14="http://schemas.microsoft.com/office/powerpoint/2010/main" val="3854629218"/>
              </p:ext>
            </p:extLst>
          </p:nvPr>
        </p:nvGraphicFramePr>
        <p:xfrm>
          <a:off x="335993" y="4033240"/>
          <a:ext cx="5969556" cy="1686435"/>
        </p:xfrm>
        <a:graphic>
          <a:graphicData uri="http://schemas.openxmlformats.org/drawingml/2006/table">
            <a:tbl>
              <a:tblPr firstRow="1" bandRow="1">
                <a:tableStyleId>{00A15C55-8517-42AA-B614-E9B94910E393}</a:tableStyleId>
              </a:tblPr>
              <a:tblGrid>
                <a:gridCol w="1492389">
                  <a:extLst>
                    <a:ext uri="{9D8B030D-6E8A-4147-A177-3AD203B41FA5}">
                      <a16:colId xmlns:a16="http://schemas.microsoft.com/office/drawing/2014/main" val="2643479601"/>
                    </a:ext>
                  </a:extLst>
                </a:gridCol>
                <a:gridCol w="1492389">
                  <a:extLst>
                    <a:ext uri="{9D8B030D-6E8A-4147-A177-3AD203B41FA5}">
                      <a16:colId xmlns:a16="http://schemas.microsoft.com/office/drawing/2014/main" val="3677268492"/>
                    </a:ext>
                  </a:extLst>
                </a:gridCol>
                <a:gridCol w="1492389">
                  <a:extLst>
                    <a:ext uri="{9D8B030D-6E8A-4147-A177-3AD203B41FA5}">
                      <a16:colId xmlns:a16="http://schemas.microsoft.com/office/drawing/2014/main" val="3111802110"/>
                    </a:ext>
                  </a:extLst>
                </a:gridCol>
                <a:gridCol w="1492389">
                  <a:extLst>
                    <a:ext uri="{9D8B030D-6E8A-4147-A177-3AD203B41FA5}">
                      <a16:colId xmlns:a16="http://schemas.microsoft.com/office/drawing/2014/main" val="4047650457"/>
                    </a:ext>
                  </a:extLst>
                </a:gridCol>
              </a:tblGrid>
              <a:tr h="481847">
                <a:tc>
                  <a:txBody>
                    <a:bodyPr/>
                    <a:lstStyle/>
                    <a:p>
                      <a:r>
                        <a:rPr lang="en-GB" sz="1050" dirty="0">
                          <a:solidFill>
                            <a:sysClr val="windowText" lastClr="000000"/>
                          </a:solidFill>
                        </a:rPr>
                        <a:t>Gender</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2022 Mean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2023 Mean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1050" dirty="0">
                          <a:solidFill>
                            <a:sysClr val="windowText" lastClr="000000"/>
                          </a:solidFill>
                        </a:rPr>
                        <a:t>Chance Since Previous Year</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73188955"/>
                  </a:ext>
                </a:extLst>
              </a:tr>
              <a:tr h="314163">
                <a:tc>
                  <a:txBody>
                    <a:bodyPr/>
                    <a:lstStyle/>
                    <a:p>
                      <a:r>
                        <a:rPr lang="en-GB" sz="1050" dirty="0"/>
                        <a:t>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18.56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19.30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£0.74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847654715"/>
                  </a:ext>
                </a:extLst>
              </a:tr>
              <a:tr h="289481">
                <a:tc>
                  <a:txBody>
                    <a:bodyPr/>
                    <a:lstStyle/>
                    <a:p>
                      <a:r>
                        <a:rPr lang="en-GB" sz="1050" dirty="0"/>
                        <a:t>Female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16.52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17.24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£0.72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317558">
                <a:tc>
                  <a:txBody>
                    <a:bodyPr/>
                    <a:lstStyle/>
                    <a:p>
                      <a:r>
                        <a:rPr lang="en-GB" sz="1050" dirty="0"/>
                        <a:t>Difference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2.04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2.06</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1050" dirty="0"/>
                        <a:t>£0.02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283386">
                <a:tc>
                  <a:txBody>
                    <a:bodyPr/>
                    <a:lstStyle/>
                    <a:p>
                      <a:r>
                        <a:rPr lang="en-GB" sz="1050" b="1" dirty="0"/>
                        <a:t>Pay Gap %</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11.0%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10.7%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tc>
                  <a:txBody>
                    <a:bodyPr/>
                    <a:lstStyle/>
                    <a:p>
                      <a:r>
                        <a:rPr lang="en-GB" sz="1050" b="1" dirty="0"/>
                        <a:t>-0.3%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18746573"/>
                  </a:ext>
                </a:extLst>
              </a:tr>
            </a:tbl>
          </a:graphicData>
        </a:graphic>
      </p:graphicFrame>
      <p:sp>
        <p:nvSpPr>
          <p:cNvPr id="9" name="TextBox 8"/>
          <p:cNvSpPr txBox="1"/>
          <p:nvPr/>
        </p:nvSpPr>
        <p:spPr>
          <a:xfrm>
            <a:off x="6585631" y="4193456"/>
            <a:ext cx="5409951" cy="1015663"/>
          </a:xfrm>
          <a:prstGeom prst="rect">
            <a:avLst/>
          </a:prstGeom>
          <a:solidFill>
            <a:schemeClr val="bg1"/>
          </a:solidFill>
        </p:spPr>
        <p:txBody>
          <a:bodyPr wrap="square" rtlCol="0">
            <a:spAutoFit/>
          </a:bodyPr>
          <a:lstStyle/>
          <a:p>
            <a:r>
              <a:rPr lang="en-GB" sz="1200" dirty="0"/>
              <a:t>The median average gender pay gap has decreased by 0.3% since 31</a:t>
            </a:r>
            <a:r>
              <a:rPr lang="en-GB" sz="1200" baseline="30000" dirty="0"/>
              <a:t>st</a:t>
            </a:r>
            <a:r>
              <a:rPr lang="en-GB" sz="1200" dirty="0"/>
              <a:t> March 2022 to 10.7%.</a:t>
            </a:r>
          </a:p>
          <a:p>
            <a:endParaRPr lang="en-GB" sz="1200" dirty="0"/>
          </a:p>
          <a:p>
            <a:r>
              <a:rPr lang="en-GB" sz="1200" dirty="0"/>
              <a:t>The median average hourly rate for female staff has increased by £0.72 whereas the median hourly rate for male staff has increased by £0.74.</a:t>
            </a:r>
          </a:p>
        </p:txBody>
      </p:sp>
    </p:spTree>
    <p:extLst>
      <p:ext uri="{BB962C8B-B14F-4D97-AF65-F5344CB8AC3E}">
        <p14:creationId xmlns:p14="http://schemas.microsoft.com/office/powerpoint/2010/main" val="399306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C183D7F6-B498-43B3-948B-1728B52AA6E4}">
                <adec:decorative xmlns:adec="http://schemas.microsoft.com/office/drawing/2017/decorative" val="1"/>
              </a:ext>
            </a:extLst>
          </p:cNvPr>
          <p:cNvSpPr>
            <a:spLocks noGrp="1"/>
          </p:cNvSpPr>
          <p:nvPr>
            <p:ph sz="quarter" idx="14"/>
          </p:nvPr>
        </p:nvSpPr>
        <p:spPr/>
        <p:txBody>
          <a:bodyPr/>
          <a:lstStyle/>
          <a:p>
            <a:pPr algn="ctr">
              <a:spcBef>
                <a:spcPct val="0"/>
              </a:spcBef>
            </a:pPr>
            <a:r>
              <a:rPr lang="en-GB" altLang="en-US" dirty="0">
                <a:solidFill>
                  <a:schemeClr val="tx2"/>
                </a:solidFill>
              </a:rPr>
              <a:t>Ethnicity Pay Gap Report- March 2023</a:t>
            </a:r>
          </a:p>
        </p:txBody>
      </p:sp>
      <p:sp>
        <p:nvSpPr>
          <p:cNvPr id="4" name="Content Placeholder 3"/>
          <p:cNvSpPr>
            <a:spLocks noGrp="1"/>
          </p:cNvSpPr>
          <p:nvPr>
            <p:ph type="title" idx="4294967295"/>
          </p:nvPr>
        </p:nvSpPr>
        <p:spPr>
          <a:xfrm>
            <a:off x="307496" y="336552"/>
            <a:ext cx="9344503" cy="84878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600"/>
              </a:spcAft>
              <a:buClrTx/>
              <a:buSzTx/>
              <a:buFont typeface="Arial"/>
              <a:buNone/>
              <a:tabLst/>
              <a:defRPr/>
            </a:pPr>
            <a:r>
              <a:rPr kumimoji="0" lang="en-GB" altLang="en-US" sz="2400" b="1" i="0" u="none" strike="noStrike" kern="1200" cap="none" spc="0" normalizeH="0" baseline="0" noProof="0" dirty="0">
                <a:ln>
                  <a:noFill/>
                </a:ln>
                <a:solidFill>
                  <a:schemeClr val="tx1"/>
                </a:solidFill>
                <a:effectLst/>
                <a:uLnTx/>
                <a:uFillTx/>
                <a:latin typeface="Arial" charset="0"/>
                <a:ea typeface="Arial" charset="0"/>
                <a:cs typeface="Arial" charset="0"/>
              </a:rPr>
              <a:t>Mean &amp; Median Pay Gap – by Ethnicity &amp; Gender</a:t>
            </a:r>
            <a:endParaRPr kumimoji="0" lang="en-GB" sz="2400" b="1" i="0" u="none" strike="noStrike" kern="1200" cap="none" spc="0" normalizeH="0" baseline="0" noProof="0" dirty="0">
              <a:ln>
                <a:noFill/>
              </a:ln>
              <a:solidFill>
                <a:schemeClr val="tx1"/>
              </a:solidFill>
              <a:effectLst/>
              <a:uLnTx/>
              <a:uFillTx/>
              <a:latin typeface="Arial" charset="0"/>
              <a:ea typeface="Arial" charset="0"/>
              <a:cs typeface="Arial" charset="0"/>
            </a:endParaRPr>
          </a:p>
        </p:txBody>
      </p:sp>
      <p:sp>
        <p:nvSpPr>
          <p:cNvPr id="13" name="TextBox 12">
            <a:extLst>
              <a:ext uri="{FF2B5EF4-FFF2-40B4-BE49-F238E27FC236}">
                <a16:creationId xmlns:a16="http://schemas.microsoft.com/office/drawing/2014/main" id="{2CF4F162-173F-D91F-603E-ED58BC54BE42}"/>
              </a:ext>
            </a:extLst>
          </p:cNvPr>
          <p:cNvSpPr txBox="1"/>
          <p:nvPr/>
        </p:nvSpPr>
        <p:spPr>
          <a:xfrm>
            <a:off x="241540" y="1071344"/>
            <a:ext cx="6642114" cy="246221"/>
          </a:xfrm>
          <a:prstGeom prst="rect">
            <a:avLst/>
          </a:prstGeom>
          <a:noFill/>
        </p:spPr>
        <p:txBody>
          <a:bodyPr wrap="square">
            <a:spAutoFit/>
          </a:bodyPr>
          <a:lstStyle/>
          <a:p>
            <a:r>
              <a:rPr lang="en-GB" sz="1000" b="1" dirty="0">
                <a:solidFill>
                  <a:schemeClr val="tx2"/>
                </a:solidFill>
              </a:rPr>
              <a:t>Mean Intersectional Pay Gaps: Gender and Ethnicity (2023)</a:t>
            </a:r>
          </a:p>
        </p:txBody>
      </p:sp>
      <p:sp>
        <p:nvSpPr>
          <p:cNvPr id="14" name="TextBox 13">
            <a:extLst>
              <a:ext uri="{FF2B5EF4-FFF2-40B4-BE49-F238E27FC236}">
                <a16:creationId xmlns:a16="http://schemas.microsoft.com/office/drawing/2014/main" id="{9C099157-06F2-BDCC-499F-83C2B710A2F5}"/>
              </a:ext>
            </a:extLst>
          </p:cNvPr>
          <p:cNvSpPr txBox="1"/>
          <p:nvPr/>
        </p:nvSpPr>
        <p:spPr>
          <a:xfrm>
            <a:off x="241540" y="1318181"/>
            <a:ext cx="3307910" cy="246221"/>
          </a:xfrm>
          <a:prstGeom prst="rect">
            <a:avLst/>
          </a:prstGeom>
          <a:noFill/>
        </p:spPr>
        <p:txBody>
          <a:bodyPr wrap="square">
            <a:spAutoFit/>
          </a:bodyPr>
          <a:lstStyle/>
          <a:p>
            <a:r>
              <a:rPr lang="en-GB" sz="1000" b="1" dirty="0"/>
              <a:t>Male</a:t>
            </a:r>
          </a:p>
        </p:txBody>
      </p:sp>
      <p:graphicFrame>
        <p:nvGraphicFramePr>
          <p:cNvPr id="8" name="Table 7">
            <a:extLst>
              <a:ext uri="{FF2B5EF4-FFF2-40B4-BE49-F238E27FC236}">
                <a16:creationId xmlns:a16="http://schemas.microsoft.com/office/drawing/2014/main" id="{D4059F76-D773-51DF-B01C-F80D7FABAE62}"/>
              </a:ext>
            </a:extLst>
          </p:cNvPr>
          <p:cNvGraphicFramePr>
            <a:graphicFrameLocks noGrp="1"/>
          </p:cNvGraphicFramePr>
          <p:nvPr/>
        </p:nvGraphicFramePr>
        <p:xfrm>
          <a:off x="285640" y="1620438"/>
          <a:ext cx="3263810" cy="975360"/>
        </p:xfrm>
        <a:graphic>
          <a:graphicData uri="http://schemas.openxmlformats.org/drawingml/2006/table">
            <a:tbl>
              <a:tblPr firstRow="1" bandRow="1">
                <a:tableStyleId>{00A15C55-8517-42AA-B614-E9B94910E393}</a:tableStyleId>
              </a:tblPr>
              <a:tblGrid>
                <a:gridCol w="1126365">
                  <a:extLst>
                    <a:ext uri="{9D8B030D-6E8A-4147-A177-3AD203B41FA5}">
                      <a16:colId xmlns:a16="http://schemas.microsoft.com/office/drawing/2014/main" val="2643479601"/>
                    </a:ext>
                  </a:extLst>
                </a:gridCol>
                <a:gridCol w="1212916">
                  <a:extLst>
                    <a:ext uri="{9D8B030D-6E8A-4147-A177-3AD203B41FA5}">
                      <a16:colId xmlns:a16="http://schemas.microsoft.com/office/drawing/2014/main" val="3677268492"/>
                    </a:ext>
                  </a:extLst>
                </a:gridCol>
                <a:gridCol w="924529">
                  <a:extLst>
                    <a:ext uri="{9D8B030D-6E8A-4147-A177-3AD203B41FA5}">
                      <a16:colId xmlns:a16="http://schemas.microsoft.com/office/drawing/2014/main" val="1732342794"/>
                    </a:ext>
                  </a:extLst>
                </a:gridCol>
              </a:tblGrid>
              <a:tr h="275922">
                <a:tc>
                  <a:txBody>
                    <a:bodyPr/>
                    <a:lstStyle/>
                    <a:p>
                      <a:r>
                        <a:rPr lang="en-GB" sz="800" dirty="0">
                          <a:solidFill>
                            <a:schemeClr val="tx1"/>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Mean Avg.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Pay Gap vs White 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2173394"/>
                  </a:ext>
                </a:extLst>
              </a:tr>
              <a:tr h="172451">
                <a:tc>
                  <a:txBody>
                    <a:bodyPr/>
                    <a:lstStyle/>
                    <a:p>
                      <a:pPr marL="0" indent="0">
                        <a:buNone/>
                      </a:pPr>
                      <a:r>
                        <a:rPr lang="en-GB" sz="800" dirty="0"/>
                        <a:t>1. 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25.17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172451">
                <a:tc>
                  <a:txBody>
                    <a:bodyPr/>
                    <a:lstStyle/>
                    <a:p>
                      <a:r>
                        <a:rPr lang="en-GB" sz="800" dirty="0"/>
                        <a:t>2. Ethnic Minorities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23.81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5.4%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172451">
                <a:tc>
                  <a:txBody>
                    <a:bodyPr/>
                    <a:lstStyle/>
                    <a:p>
                      <a:r>
                        <a:rPr lang="en-GB" sz="800" dirty="0"/>
                        <a:t>3. Not stated / Blank</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25.49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149759338"/>
                  </a:ext>
                </a:extLst>
              </a:tr>
            </a:tbl>
          </a:graphicData>
        </a:graphic>
      </p:graphicFrame>
      <p:sp>
        <p:nvSpPr>
          <p:cNvPr id="15" name="TextBox 14">
            <a:extLst>
              <a:ext uri="{FF2B5EF4-FFF2-40B4-BE49-F238E27FC236}">
                <a16:creationId xmlns:a16="http://schemas.microsoft.com/office/drawing/2014/main" id="{183A8966-C096-89D0-EFB2-6D52C82D674E}"/>
              </a:ext>
            </a:extLst>
          </p:cNvPr>
          <p:cNvSpPr txBox="1"/>
          <p:nvPr/>
        </p:nvSpPr>
        <p:spPr>
          <a:xfrm>
            <a:off x="3631662" y="1347780"/>
            <a:ext cx="673566" cy="246221"/>
          </a:xfrm>
          <a:prstGeom prst="rect">
            <a:avLst/>
          </a:prstGeom>
          <a:noFill/>
        </p:spPr>
        <p:txBody>
          <a:bodyPr wrap="square">
            <a:spAutoFit/>
          </a:bodyPr>
          <a:lstStyle/>
          <a:p>
            <a:r>
              <a:rPr lang="en-GB" sz="1000" b="1" dirty="0"/>
              <a:t>Female</a:t>
            </a:r>
          </a:p>
        </p:txBody>
      </p:sp>
      <p:graphicFrame>
        <p:nvGraphicFramePr>
          <p:cNvPr id="16" name="Table 15">
            <a:extLst>
              <a:ext uri="{FF2B5EF4-FFF2-40B4-BE49-F238E27FC236}">
                <a16:creationId xmlns:a16="http://schemas.microsoft.com/office/drawing/2014/main" id="{2F3FBA3F-E765-C464-0FF6-84133969C14D}"/>
              </a:ext>
            </a:extLst>
          </p:cNvPr>
          <p:cNvGraphicFramePr>
            <a:graphicFrameLocks noGrp="1"/>
          </p:cNvGraphicFramePr>
          <p:nvPr/>
        </p:nvGraphicFramePr>
        <p:xfrm>
          <a:off x="3736020" y="1624178"/>
          <a:ext cx="3263810" cy="975360"/>
        </p:xfrm>
        <a:graphic>
          <a:graphicData uri="http://schemas.openxmlformats.org/drawingml/2006/table">
            <a:tbl>
              <a:tblPr firstRow="1" bandRow="1">
                <a:tableStyleId>{00A15C55-8517-42AA-B614-E9B94910E393}</a:tableStyleId>
              </a:tblPr>
              <a:tblGrid>
                <a:gridCol w="1126365">
                  <a:extLst>
                    <a:ext uri="{9D8B030D-6E8A-4147-A177-3AD203B41FA5}">
                      <a16:colId xmlns:a16="http://schemas.microsoft.com/office/drawing/2014/main" val="2643479601"/>
                    </a:ext>
                  </a:extLst>
                </a:gridCol>
                <a:gridCol w="1212916">
                  <a:extLst>
                    <a:ext uri="{9D8B030D-6E8A-4147-A177-3AD203B41FA5}">
                      <a16:colId xmlns:a16="http://schemas.microsoft.com/office/drawing/2014/main" val="3677268492"/>
                    </a:ext>
                  </a:extLst>
                </a:gridCol>
                <a:gridCol w="924529">
                  <a:extLst>
                    <a:ext uri="{9D8B030D-6E8A-4147-A177-3AD203B41FA5}">
                      <a16:colId xmlns:a16="http://schemas.microsoft.com/office/drawing/2014/main" val="1732342794"/>
                    </a:ext>
                  </a:extLst>
                </a:gridCol>
              </a:tblGrid>
              <a:tr h="275922">
                <a:tc>
                  <a:txBody>
                    <a:bodyPr/>
                    <a:lstStyle/>
                    <a:p>
                      <a:r>
                        <a:rPr lang="en-GB" sz="800" dirty="0">
                          <a:solidFill>
                            <a:schemeClr val="tx1"/>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Mean Avg.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Pay Gap vs White 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2173394"/>
                  </a:ext>
                </a:extLst>
              </a:tr>
              <a:tr h="172451">
                <a:tc>
                  <a:txBody>
                    <a:bodyPr/>
                    <a:lstStyle/>
                    <a:p>
                      <a:pPr marL="0" indent="0">
                        <a:buNone/>
                      </a:pPr>
                      <a:r>
                        <a:rPr lang="en-GB" sz="800" dirty="0"/>
                        <a:t>1. 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19.93</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20.8%</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172451">
                <a:tc>
                  <a:txBody>
                    <a:bodyPr/>
                    <a:lstStyle/>
                    <a:p>
                      <a:r>
                        <a:rPr lang="en-GB" sz="800" dirty="0"/>
                        <a:t>2. Ethnic Minorities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19.00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24.5%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172451">
                <a:tc>
                  <a:txBody>
                    <a:bodyPr/>
                    <a:lstStyle/>
                    <a:p>
                      <a:r>
                        <a:rPr lang="en-GB" sz="800" dirty="0"/>
                        <a:t>3. Not stated / Blank</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20.39</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19.0%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149759338"/>
                  </a:ext>
                </a:extLst>
              </a:tr>
            </a:tbl>
          </a:graphicData>
        </a:graphic>
      </p:graphicFrame>
      <p:sp>
        <p:nvSpPr>
          <p:cNvPr id="17" name="TextBox 16">
            <a:extLst>
              <a:ext uri="{FF2B5EF4-FFF2-40B4-BE49-F238E27FC236}">
                <a16:creationId xmlns:a16="http://schemas.microsoft.com/office/drawing/2014/main" id="{9D1BCC3B-A9CB-0A22-1433-A95A1802EE9F}"/>
              </a:ext>
            </a:extLst>
          </p:cNvPr>
          <p:cNvSpPr txBox="1"/>
          <p:nvPr/>
        </p:nvSpPr>
        <p:spPr>
          <a:xfrm>
            <a:off x="241540" y="2727981"/>
            <a:ext cx="6642114" cy="246221"/>
          </a:xfrm>
          <a:prstGeom prst="rect">
            <a:avLst/>
          </a:prstGeom>
          <a:noFill/>
        </p:spPr>
        <p:txBody>
          <a:bodyPr wrap="square">
            <a:spAutoFit/>
          </a:bodyPr>
          <a:lstStyle/>
          <a:p>
            <a:r>
              <a:rPr lang="en-GB" sz="1000" b="1" dirty="0">
                <a:solidFill>
                  <a:schemeClr val="tx2"/>
                </a:solidFill>
              </a:rPr>
              <a:t>Median Intersectional Pay Gaps: Gender and Ethnicity (2023)</a:t>
            </a:r>
          </a:p>
        </p:txBody>
      </p:sp>
      <p:sp>
        <p:nvSpPr>
          <p:cNvPr id="18" name="TextBox 17">
            <a:extLst>
              <a:ext uri="{FF2B5EF4-FFF2-40B4-BE49-F238E27FC236}">
                <a16:creationId xmlns:a16="http://schemas.microsoft.com/office/drawing/2014/main" id="{F0AB37F5-7A80-1BB6-0478-0B77ED3CF56C}"/>
              </a:ext>
            </a:extLst>
          </p:cNvPr>
          <p:cNvSpPr txBox="1"/>
          <p:nvPr/>
        </p:nvSpPr>
        <p:spPr>
          <a:xfrm>
            <a:off x="228393" y="2974202"/>
            <a:ext cx="6642114" cy="246221"/>
          </a:xfrm>
          <a:prstGeom prst="rect">
            <a:avLst/>
          </a:prstGeom>
          <a:noFill/>
        </p:spPr>
        <p:txBody>
          <a:bodyPr wrap="square">
            <a:spAutoFit/>
          </a:bodyPr>
          <a:lstStyle/>
          <a:p>
            <a:r>
              <a:rPr lang="en-GB" sz="1000" b="1" dirty="0"/>
              <a:t>Male</a:t>
            </a:r>
          </a:p>
        </p:txBody>
      </p:sp>
      <p:graphicFrame>
        <p:nvGraphicFramePr>
          <p:cNvPr id="10" name="Table 9">
            <a:extLst>
              <a:ext uri="{FF2B5EF4-FFF2-40B4-BE49-F238E27FC236}">
                <a16:creationId xmlns:a16="http://schemas.microsoft.com/office/drawing/2014/main" id="{CDB7018A-F7F5-5113-017C-AFC454205658}"/>
              </a:ext>
            </a:extLst>
          </p:cNvPr>
          <p:cNvGraphicFramePr>
            <a:graphicFrameLocks noGrp="1"/>
          </p:cNvGraphicFramePr>
          <p:nvPr>
            <p:extLst>
              <p:ext uri="{D42A27DB-BD31-4B8C-83A1-F6EECF244321}">
                <p14:modId xmlns:p14="http://schemas.microsoft.com/office/powerpoint/2010/main" val="4247284150"/>
              </p:ext>
            </p:extLst>
          </p:nvPr>
        </p:nvGraphicFramePr>
        <p:xfrm>
          <a:off x="285639" y="3281222"/>
          <a:ext cx="3263810" cy="975360"/>
        </p:xfrm>
        <a:graphic>
          <a:graphicData uri="http://schemas.openxmlformats.org/drawingml/2006/table">
            <a:tbl>
              <a:tblPr firstRow="1" bandRow="1">
                <a:tableStyleId>{00A15C55-8517-42AA-B614-E9B94910E393}</a:tableStyleId>
              </a:tblPr>
              <a:tblGrid>
                <a:gridCol w="1328998">
                  <a:extLst>
                    <a:ext uri="{9D8B030D-6E8A-4147-A177-3AD203B41FA5}">
                      <a16:colId xmlns:a16="http://schemas.microsoft.com/office/drawing/2014/main" val="2643479601"/>
                    </a:ext>
                  </a:extLst>
                </a:gridCol>
                <a:gridCol w="967406">
                  <a:extLst>
                    <a:ext uri="{9D8B030D-6E8A-4147-A177-3AD203B41FA5}">
                      <a16:colId xmlns:a16="http://schemas.microsoft.com/office/drawing/2014/main" val="3677268492"/>
                    </a:ext>
                  </a:extLst>
                </a:gridCol>
                <a:gridCol w="967406">
                  <a:extLst>
                    <a:ext uri="{9D8B030D-6E8A-4147-A177-3AD203B41FA5}">
                      <a16:colId xmlns:a16="http://schemas.microsoft.com/office/drawing/2014/main" val="1732342794"/>
                    </a:ext>
                  </a:extLst>
                </a:gridCol>
              </a:tblGrid>
              <a:tr h="275922">
                <a:tc>
                  <a:txBody>
                    <a:bodyPr/>
                    <a:lstStyle/>
                    <a:p>
                      <a:r>
                        <a:rPr lang="en-GB" sz="800" dirty="0">
                          <a:solidFill>
                            <a:schemeClr val="tx1"/>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Mean Avg.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Pay Gap vs White 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2173394"/>
                  </a:ext>
                </a:extLst>
              </a:tr>
              <a:tr h="204890">
                <a:tc>
                  <a:txBody>
                    <a:bodyPr/>
                    <a:lstStyle/>
                    <a:p>
                      <a:pPr marL="0" indent="0">
                        <a:buNone/>
                      </a:pPr>
                      <a:r>
                        <a:rPr lang="en-GB" sz="800" dirty="0"/>
                        <a:t>1. 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20.11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172451">
                <a:tc>
                  <a:txBody>
                    <a:bodyPr/>
                    <a:lstStyle/>
                    <a:p>
                      <a:r>
                        <a:rPr lang="en-GB" sz="800" dirty="0"/>
                        <a:t>2. Ethnic Minorities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18.48</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8.1%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172451">
                <a:tc>
                  <a:txBody>
                    <a:bodyPr/>
                    <a:lstStyle/>
                    <a:p>
                      <a:r>
                        <a:rPr lang="en-GB" sz="800" dirty="0"/>
                        <a:t>3. Not stated / Blank</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20.75</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pPr algn="r"/>
                      <a:r>
                        <a:rPr lang="en-GB" sz="800" dirty="0"/>
                        <a:t>-3.2%</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149759338"/>
                  </a:ext>
                </a:extLst>
              </a:tr>
            </a:tbl>
          </a:graphicData>
        </a:graphic>
      </p:graphicFrame>
      <p:sp>
        <p:nvSpPr>
          <p:cNvPr id="19" name="TextBox 18">
            <a:extLst>
              <a:ext uri="{FF2B5EF4-FFF2-40B4-BE49-F238E27FC236}">
                <a16:creationId xmlns:a16="http://schemas.microsoft.com/office/drawing/2014/main" id="{4247E41D-09A8-72D4-307D-02E05F3E6237}"/>
              </a:ext>
            </a:extLst>
          </p:cNvPr>
          <p:cNvSpPr txBox="1"/>
          <p:nvPr/>
        </p:nvSpPr>
        <p:spPr>
          <a:xfrm>
            <a:off x="3631662" y="2975296"/>
            <a:ext cx="673566" cy="246221"/>
          </a:xfrm>
          <a:prstGeom prst="rect">
            <a:avLst/>
          </a:prstGeom>
          <a:noFill/>
        </p:spPr>
        <p:txBody>
          <a:bodyPr wrap="square">
            <a:spAutoFit/>
          </a:bodyPr>
          <a:lstStyle/>
          <a:p>
            <a:r>
              <a:rPr lang="en-GB" sz="1000" b="1" dirty="0"/>
              <a:t>Female</a:t>
            </a:r>
          </a:p>
        </p:txBody>
      </p:sp>
      <p:graphicFrame>
        <p:nvGraphicFramePr>
          <p:cNvPr id="20" name="Table 19">
            <a:extLst>
              <a:ext uri="{FF2B5EF4-FFF2-40B4-BE49-F238E27FC236}">
                <a16:creationId xmlns:a16="http://schemas.microsoft.com/office/drawing/2014/main" id="{4B4C6BF0-5F4B-61CB-D35A-7329AA300AF2}"/>
              </a:ext>
            </a:extLst>
          </p:cNvPr>
          <p:cNvGraphicFramePr>
            <a:graphicFrameLocks noGrp="1"/>
          </p:cNvGraphicFramePr>
          <p:nvPr>
            <p:extLst>
              <p:ext uri="{D42A27DB-BD31-4B8C-83A1-F6EECF244321}">
                <p14:modId xmlns:p14="http://schemas.microsoft.com/office/powerpoint/2010/main" val="1496326021"/>
              </p:ext>
            </p:extLst>
          </p:nvPr>
        </p:nvGraphicFramePr>
        <p:xfrm>
          <a:off x="3736020" y="3281222"/>
          <a:ext cx="3263810" cy="975360"/>
        </p:xfrm>
        <a:graphic>
          <a:graphicData uri="http://schemas.openxmlformats.org/drawingml/2006/table">
            <a:tbl>
              <a:tblPr firstRow="1" bandRow="1">
                <a:tableStyleId>{00A15C55-8517-42AA-B614-E9B94910E393}</a:tableStyleId>
              </a:tblPr>
              <a:tblGrid>
                <a:gridCol w="1282866">
                  <a:extLst>
                    <a:ext uri="{9D8B030D-6E8A-4147-A177-3AD203B41FA5}">
                      <a16:colId xmlns:a16="http://schemas.microsoft.com/office/drawing/2014/main" val="2643479601"/>
                    </a:ext>
                  </a:extLst>
                </a:gridCol>
                <a:gridCol w="990472">
                  <a:extLst>
                    <a:ext uri="{9D8B030D-6E8A-4147-A177-3AD203B41FA5}">
                      <a16:colId xmlns:a16="http://schemas.microsoft.com/office/drawing/2014/main" val="4047650457"/>
                    </a:ext>
                  </a:extLst>
                </a:gridCol>
                <a:gridCol w="990472">
                  <a:extLst>
                    <a:ext uri="{9D8B030D-6E8A-4147-A177-3AD203B41FA5}">
                      <a16:colId xmlns:a16="http://schemas.microsoft.com/office/drawing/2014/main" val="3235985173"/>
                    </a:ext>
                  </a:extLst>
                </a:gridCol>
              </a:tblGrid>
              <a:tr h="275922">
                <a:tc>
                  <a:txBody>
                    <a:bodyPr/>
                    <a:lstStyle/>
                    <a:p>
                      <a:r>
                        <a:rPr lang="en-GB" sz="800" dirty="0">
                          <a:solidFill>
                            <a:schemeClr val="tx1"/>
                          </a:solidFill>
                        </a:rPr>
                        <a:t>Ethnicity</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Mean Avg. Hourly Rate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tc>
                  <a:txBody>
                    <a:bodyPr/>
                    <a:lstStyle/>
                    <a:p>
                      <a:r>
                        <a:rPr lang="en-GB" sz="800" b="1" dirty="0">
                          <a:solidFill>
                            <a:schemeClr val="tx1"/>
                          </a:solidFill>
                        </a:rPr>
                        <a:t>Pay Gap vs White Male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2173394"/>
                  </a:ext>
                </a:extLst>
              </a:tr>
              <a:tr h="172451">
                <a:tc>
                  <a:txBody>
                    <a:bodyPr/>
                    <a:lstStyle/>
                    <a:p>
                      <a:pPr marL="0" indent="0">
                        <a:buNone/>
                      </a:pPr>
                      <a:r>
                        <a:rPr lang="en-GB" sz="800" dirty="0"/>
                        <a:t>1. White</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17.30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14.0%</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558440897"/>
                  </a:ext>
                </a:extLst>
              </a:tr>
              <a:tr h="172451">
                <a:tc>
                  <a:txBody>
                    <a:bodyPr/>
                    <a:lstStyle/>
                    <a:p>
                      <a:r>
                        <a:rPr lang="en-GB" sz="800" dirty="0"/>
                        <a:t>2. Ethnic Minorities</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17.07</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15.1%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1488221258"/>
                  </a:ext>
                </a:extLst>
              </a:tr>
              <a:tr h="172451">
                <a:tc>
                  <a:txBody>
                    <a:bodyPr/>
                    <a:lstStyle/>
                    <a:p>
                      <a:r>
                        <a:rPr lang="en-GB" sz="800" dirty="0"/>
                        <a:t>3. Not stated / Blank</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18.01</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tc>
                  <a:txBody>
                    <a:bodyPr/>
                    <a:lstStyle/>
                    <a:p>
                      <a:r>
                        <a:rPr lang="en-GB" sz="800" dirty="0"/>
                        <a:t>10.4%</a:t>
                      </a:r>
                    </a:p>
                  </a:txBody>
                  <a:tcPr>
                    <a:lnL w="12700" cap="flat" cmpd="sng" algn="ctr">
                      <a:solidFill>
                        <a:srgbClr val="0070AD"/>
                      </a:solidFill>
                      <a:prstDash val="solid"/>
                      <a:round/>
                      <a:headEnd type="none" w="med" len="med"/>
                      <a:tailEnd type="none" w="med" len="med"/>
                    </a:lnL>
                    <a:lnR w="12700" cap="flat" cmpd="sng" algn="ctr">
                      <a:solidFill>
                        <a:srgbClr val="0070AD"/>
                      </a:solidFill>
                      <a:prstDash val="solid"/>
                      <a:round/>
                      <a:headEnd type="none" w="med" len="med"/>
                      <a:tailEnd type="none" w="med" len="med"/>
                    </a:lnR>
                    <a:lnT w="12700" cap="flat" cmpd="sng" algn="ctr">
                      <a:solidFill>
                        <a:srgbClr val="0070AD"/>
                      </a:solidFill>
                      <a:prstDash val="solid"/>
                      <a:round/>
                      <a:headEnd type="none" w="med" len="med"/>
                      <a:tailEnd type="none" w="med" len="med"/>
                    </a:lnT>
                    <a:lnB w="12700" cap="flat" cmpd="sng" algn="ctr">
                      <a:solidFill>
                        <a:srgbClr val="0070AD"/>
                      </a:solidFill>
                      <a:prstDash val="solid"/>
                      <a:round/>
                      <a:headEnd type="none" w="med" len="med"/>
                      <a:tailEnd type="none" w="med" len="med"/>
                    </a:lnB>
                    <a:solidFill>
                      <a:schemeClr val="bg1"/>
                    </a:solidFill>
                  </a:tcPr>
                </a:tc>
                <a:extLst>
                  <a:ext uri="{0D108BD9-81ED-4DB2-BD59-A6C34878D82A}">
                    <a16:rowId xmlns:a16="http://schemas.microsoft.com/office/drawing/2014/main" val="2149759338"/>
                  </a:ext>
                </a:extLst>
              </a:tr>
            </a:tbl>
          </a:graphicData>
        </a:graphic>
      </p:graphicFrame>
      <p:sp>
        <p:nvSpPr>
          <p:cNvPr id="2" name="TextBox 1"/>
          <p:cNvSpPr txBox="1"/>
          <p:nvPr/>
        </p:nvSpPr>
        <p:spPr>
          <a:xfrm>
            <a:off x="215246" y="4401661"/>
            <a:ext cx="6758290" cy="1384995"/>
          </a:xfrm>
          <a:prstGeom prst="rect">
            <a:avLst/>
          </a:prstGeom>
          <a:noFill/>
        </p:spPr>
        <p:txBody>
          <a:bodyPr wrap="square" rtlCol="0">
            <a:spAutoFit/>
          </a:bodyPr>
          <a:lstStyle/>
          <a:p>
            <a:r>
              <a:rPr lang="en-GB" sz="1200" dirty="0"/>
              <a:t>When considering the intersection between gender and ethnicity, the tables opposite and the chart below illustrate that on average females from an ethnic minority background receive lower pay than their male colleagues, who are also from an ethnic minority background.  On average, both males and females from an ethnic minority background receive a lower hourly rate compared to white males.  </a:t>
            </a:r>
          </a:p>
          <a:p>
            <a:endParaRPr lang="en-GB" sz="1200" dirty="0"/>
          </a:p>
          <a:p>
            <a:r>
              <a:rPr lang="en-GB" sz="1200" dirty="0"/>
              <a:t>This is pattern is the same when considering both the mean and the median pay gap.   </a:t>
            </a:r>
          </a:p>
        </p:txBody>
      </p:sp>
      <p:pic>
        <p:nvPicPr>
          <p:cNvPr id="9" name="Picture 8" descr="A graph showing mean pay by ethnicity and gender."/>
          <p:cNvPicPr>
            <a:picLocks noChangeAspect="1"/>
          </p:cNvPicPr>
          <p:nvPr/>
        </p:nvPicPr>
        <p:blipFill rotWithShape="1">
          <a:blip r:embed="rId2"/>
          <a:srcRect r="49879"/>
          <a:stretch/>
        </p:blipFill>
        <p:spPr>
          <a:xfrm>
            <a:off x="7216966" y="1114324"/>
            <a:ext cx="4653615" cy="2352777"/>
          </a:xfrm>
          <a:prstGeom prst="rect">
            <a:avLst/>
          </a:prstGeom>
        </p:spPr>
      </p:pic>
      <p:pic>
        <p:nvPicPr>
          <p:cNvPr id="11" name="Picture 10" descr="A graph showing median pay by ethnicity and gender.">
            <a:extLst>
              <a:ext uri="{FF2B5EF4-FFF2-40B4-BE49-F238E27FC236}">
                <a16:creationId xmlns:a16="http://schemas.microsoft.com/office/drawing/2014/main" id="{C9486DAA-9D2B-2E33-EFCA-3A1AEF73C23A}"/>
              </a:ext>
            </a:extLst>
          </p:cNvPr>
          <p:cNvPicPr>
            <a:picLocks noChangeAspect="1"/>
          </p:cNvPicPr>
          <p:nvPr/>
        </p:nvPicPr>
        <p:blipFill rotWithShape="1">
          <a:blip r:embed="rId2"/>
          <a:srcRect l="50121"/>
          <a:stretch/>
        </p:blipFill>
        <p:spPr>
          <a:xfrm>
            <a:off x="7159815" y="3552826"/>
            <a:ext cx="4653615" cy="2352777"/>
          </a:xfrm>
          <a:prstGeom prst="rect">
            <a:avLst/>
          </a:prstGeom>
        </p:spPr>
      </p:pic>
    </p:spTree>
    <p:extLst>
      <p:ext uri="{BB962C8B-B14F-4D97-AF65-F5344CB8AC3E}">
        <p14:creationId xmlns:p14="http://schemas.microsoft.com/office/powerpoint/2010/main" val="2634932636"/>
      </p:ext>
    </p:extLst>
  </p:cSld>
  <p:clrMapOvr>
    <a:masterClrMapping/>
  </p:clrMapOvr>
</p:sld>
</file>

<file path=ppt/theme/theme1.xml><?xml version="1.0" encoding="utf-8"?>
<a:theme xmlns:a="http://schemas.openxmlformats.org/drawingml/2006/main" name="CUH PPT Basic set of slides">
  <a:themeElements>
    <a:clrScheme name="NHS colours">
      <a:dk1>
        <a:srgbClr val="000000"/>
      </a:dk1>
      <a:lt1>
        <a:srgbClr val="FFFFFF"/>
      </a:lt1>
      <a:dk2>
        <a:srgbClr val="0067A4"/>
      </a:dk2>
      <a:lt2>
        <a:srgbClr val="E6EEEC"/>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H PPT Additional slides">
  <a:themeElements>
    <a:clrScheme name="NHS colours">
      <a:dk1>
        <a:srgbClr val="000000"/>
      </a:dk1>
      <a:lt1>
        <a:srgbClr val="FFFFFF"/>
      </a:lt1>
      <a:dk2>
        <a:srgbClr val="0067A4"/>
      </a:dk2>
      <a:lt2>
        <a:srgbClr val="E6EEEC"/>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814F820D8F7344B925BFAB2D08984B" ma:contentTypeVersion="17" ma:contentTypeDescription="Create a new document." ma:contentTypeScope="" ma:versionID="d8bdf79c33191a8e8aff800cf643566b">
  <xsd:schema xmlns:xsd="http://www.w3.org/2001/XMLSchema" xmlns:xs="http://www.w3.org/2001/XMLSchema" xmlns:p="http://schemas.microsoft.com/office/2006/metadata/properties" xmlns:ns1="http://schemas.microsoft.com/sharepoint/v3" xmlns:ns3="e05e2060-65e6-4df0-9c91-e9c77280d8c1" xmlns:ns4="366fbc79-37b6-4012-83b4-17c8a5eec3a4" targetNamespace="http://schemas.microsoft.com/office/2006/metadata/properties" ma:root="true" ma:fieldsID="67a62b84ea0922ce8e89257b16f9794f" ns1:_="" ns3:_="" ns4:_="">
    <xsd:import namespace="http://schemas.microsoft.com/sharepoint/v3"/>
    <xsd:import namespace="e05e2060-65e6-4df0-9c91-e9c77280d8c1"/>
    <xsd:import namespace="366fbc79-37b6-4012-83b4-17c8a5eec3a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element ref="ns4:_activity" minOccurs="0"/>
                <xsd:element ref="ns1:_ip_UnifiedCompliancePolicyProperties" minOccurs="0"/>
                <xsd:element ref="ns1:_ip_UnifiedCompliancePolicyUIAction"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5e2060-65e6-4df0-9c91-e9c77280d8c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6fbc79-37b6-4012-83b4-17c8a5eec3a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366fbc79-37b6-4012-83b4-17c8a5eec3a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4D450C1C-315C-4579-B0AB-654FC343BB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05e2060-65e6-4df0-9c91-e9c77280d8c1"/>
    <ds:schemaRef ds:uri="366fbc79-37b6-4012-83b4-17c8a5eec3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469B32-876A-4453-867D-88F2F5FF5FDC}">
  <ds:schemaRefs>
    <ds:schemaRef ds:uri="http://schemas.microsoft.com/sharepoint/v3/contenttype/forms"/>
  </ds:schemaRefs>
</ds:datastoreItem>
</file>

<file path=customXml/itemProps3.xml><?xml version="1.0" encoding="utf-8"?>
<ds:datastoreItem xmlns:ds="http://schemas.openxmlformats.org/officeDocument/2006/customXml" ds:itemID="{3D08F75E-501C-47D5-B04D-DF5469A99C59}">
  <ds:schemaRefs>
    <ds:schemaRef ds:uri="http://schemas.microsoft.com/office/2006/documentManagement/types"/>
    <ds:schemaRef ds:uri="http://purl.org/dc/terms/"/>
    <ds:schemaRef ds:uri="http://schemas.microsoft.com/office/2006/metadata/properties"/>
    <ds:schemaRef ds:uri="http://schemas.openxmlformats.org/package/2006/metadata/core-properties"/>
    <ds:schemaRef ds:uri="e05e2060-65e6-4df0-9c91-e9c77280d8c1"/>
    <ds:schemaRef ds:uri="http://purl.org/dc/elements/1.1/"/>
    <ds:schemaRef ds:uri="http://schemas.microsoft.com/office/infopath/2007/PartnerControls"/>
    <ds:schemaRef ds:uri="366fbc79-37b6-4012-83b4-17c8a5eec3a4"/>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3016</TotalTime>
  <Words>2523</Words>
  <Application>Microsoft Office PowerPoint</Application>
  <PresentationFormat>Widescreen</PresentationFormat>
  <Paragraphs>308</Paragraphs>
  <Slides>11</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CUH PPT Basic set of slides</vt:lpstr>
      <vt:lpstr>CUH PPT Additional slides</vt:lpstr>
      <vt:lpstr> Gender Pay Gap Report March 2023</vt:lpstr>
      <vt:lpstr>Message from Roland Sinker, Chief Executive Officer</vt:lpstr>
      <vt:lpstr>Introduction</vt:lpstr>
      <vt:lpstr>Definitions and Scope</vt:lpstr>
      <vt:lpstr>CUH Gender Pay Gap and Pay Quartiles by Gender</vt:lpstr>
      <vt:lpstr>Bonus Pay – Gender Pay Gap Bonus Pay</vt:lpstr>
      <vt:lpstr>Understanding the Gender Pay Gap – further analysis</vt:lpstr>
      <vt:lpstr>Comparison to Previous Year</vt:lpstr>
      <vt:lpstr>Mean &amp; Median Pay Gap – by Ethnicity &amp; Gender</vt:lpstr>
      <vt:lpstr>Mean and Median Pay Gap – Historic Data</vt:lpstr>
      <vt:lpstr>Reducing the Gender Pay Gap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Ugolini</dc:creator>
  <cp:lastModifiedBy>FROST, Michael (CAMBRIDGE UNIVERSITY HOSPITALS NHS FOUNDATION TRUST)</cp:lastModifiedBy>
  <cp:revision>169</cp:revision>
  <dcterms:created xsi:type="dcterms:W3CDTF">2021-01-14T12:16:07Z</dcterms:created>
  <dcterms:modified xsi:type="dcterms:W3CDTF">2024-03-26T14:46:18Z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0x0101009D814F820D8F7344B925BFAB2D08984B</vt:lpwstr>
  </property>
</Properties>
</file>