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4"/>
    <p:sldMasterId id="2147483672" r:id="rId5"/>
  </p:sldMasterIdLst>
  <p:notesMasterIdLst>
    <p:notesMasterId r:id="rId17"/>
  </p:notesMasterIdLst>
  <p:handoutMasterIdLst>
    <p:handoutMasterId r:id="rId18"/>
  </p:handoutMasterIdLst>
  <p:sldIdLst>
    <p:sldId id="257" r:id="rId6"/>
    <p:sldId id="268" r:id="rId7"/>
    <p:sldId id="269" r:id="rId8"/>
    <p:sldId id="275" r:id="rId9"/>
    <p:sldId id="276" r:id="rId10"/>
    <p:sldId id="277" r:id="rId11"/>
    <p:sldId id="278" r:id="rId12"/>
    <p:sldId id="279" r:id="rId13"/>
    <p:sldId id="281" r:id="rId14"/>
    <p:sldId id="280" r:id="rId15"/>
    <p:sldId id="273"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269B8"/>
    <a:srgbClr val="0070A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1D61502-DFC1-4EDF-BBD5-9675E64B92AE}" v="1" dt="2024-03-26T14:22:30.17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594" autoAdjust="0"/>
    <p:restoredTop sz="94431" autoAdjust="0"/>
  </p:normalViewPr>
  <p:slideViewPr>
    <p:cSldViewPr snapToGrid="0" snapToObjects="1">
      <p:cViewPr varScale="1">
        <p:scale>
          <a:sx n="104" d="100"/>
          <a:sy n="104" d="100"/>
        </p:scale>
        <p:origin x="642" y="102"/>
      </p:cViewPr>
      <p:guideLst/>
    </p:cSldViewPr>
  </p:slideViewPr>
  <p:outlineViewPr>
    <p:cViewPr>
      <p:scale>
        <a:sx n="33" d="100"/>
        <a:sy n="33" d="100"/>
      </p:scale>
      <p:origin x="0" y="-8208"/>
    </p:cViewPr>
  </p:outlineViewPr>
  <p:notesTextViewPr>
    <p:cViewPr>
      <p:scale>
        <a:sx n="1" d="1"/>
        <a:sy n="1" d="1"/>
      </p:scale>
      <p:origin x="0" y="0"/>
    </p:cViewPr>
  </p:notesTextViewPr>
  <p:sorterViewPr>
    <p:cViewPr>
      <p:scale>
        <a:sx n="66" d="100"/>
        <a:sy n="66" d="100"/>
      </p:scale>
      <p:origin x="0" y="0"/>
    </p:cViewPr>
  </p:sorterViewPr>
  <p:notesViewPr>
    <p:cSldViewPr snapToGrid="0" snapToObjects="1">
      <p:cViewPr varScale="1">
        <p:scale>
          <a:sx n="88" d="100"/>
          <a:sy n="88" d="100"/>
        </p:scale>
        <p:origin x="3822" y="6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slide" Target="slides/slide10.xml"/><Relationship Id="rId23" Type="http://schemas.microsoft.com/office/2015/10/relationships/revisionInfo" Target="revisionInfo.xml"/><Relationship Id="rId10" Type="http://schemas.openxmlformats.org/officeDocument/2006/relationships/slide" Target="slides/slide5.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1E1129E1-D328-B746-9CC0-7B9EBF8223D7}" type="datetimeFigureOut">
              <a:t>3/28/2024</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E987601-8A91-7446-886B-751609DB2936}" type="slidenum">
              <a:t>‹#›</a:t>
            </a:fld>
            <a:endParaRPr lang="en-US"/>
          </a:p>
        </p:txBody>
      </p:sp>
    </p:spTree>
    <p:extLst>
      <p:ext uri="{BB962C8B-B14F-4D97-AF65-F5344CB8AC3E}">
        <p14:creationId xmlns:p14="http://schemas.microsoft.com/office/powerpoint/2010/main" val="5337350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0B0DB40-3F96-CC4B-84D4-CD6F986D22BD}" type="datetimeFigureOut">
              <a:t>3/28/2024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3E1EA6D-1D97-C245-97DB-427E6C7389DC}" type="slidenum">
              <a:t>‹#›</a:t>
            </a:fld>
            <a:endParaRPr lang="en-US"/>
          </a:p>
        </p:txBody>
      </p:sp>
    </p:spTree>
    <p:extLst>
      <p:ext uri="{BB962C8B-B14F-4D97-AF65-F5344CB8AC3E}">
        <p14:creationId xmlns:p14="http://schemas.microsoft.com/office/powerpoint/2010/main" val="16051625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3E1EA6D-1D97-C245-97DB-427E6C7389DC}" type="slidenum">
              <a:rPr lang="uk-UA"/>
              <a:t>1</a:t>
            </a:fld>
            <a:endParaRPr lang="uk-UA"/>
          </a:p>
        </p:txBody>
      </p:sp>
    </p:spTree>
    <p:extLst>
      <p:ext uri="{BB962C8B-B14F-4D97-AF65-F5344CB8AC3E}">
        <p14:creationId xmlns:p14="http://schemas.microsoft.com/office/powerpoint/2010/main" val="8261956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3E1EA6D-1D97-C245-97DB-427E6C7389DC}" type="slidenum">
              <a:rPr lang="uk-UA"/>
              <a:t>2</a:t>
            </a:fld>
            <a:endParaRPr lang="uk-UA"/>
          </a:p>
        </p:txBody>
      </p:sp>
    </p:spTree>
    <p:extLst>
      <p:ext uri="{BB962C8B-B14F-4D97-AF65-F5344CB8AC3E}">
        <p14:creationId xmlns:p14="http://schemas.microsoft.com/office/powerpoint/2010/main" val="17037846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Style 1">
    <p:spTree>
      <p:nvGrpSpPr>
        <p:cNvPr id="1" name=""/>
        <p:cNvGrpSpPr/>
        <p:nvPr/>
      </p:nvGrpSpPr>
      <p:grpSpPr>
        <a:xfrm>
          <a:off x="0" y="0"/>
          <a:ext cx="0" cy="0"/>
          <a:chOff x="0" y="0"/>
          <a:chExt cx="0" cy="0"/>
        </a:xfrm>
      </p:grpSpPr>
      <p:cxnSp>
        <p:nvCxnSpPr>
          <p:cNvPr id="26" name="Straight Connector 25"/>
          <p:cNvCxnSpPr/>
          <p:nvPr userDrawn="1"/>
        </p:nvCxnSpPr>
        <p:spPr>
          <a:xfrm>
            <a:off x="6645600" y="0"/>
            <a:ext cx="0" cy="6858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8" name="TextBox 27"/>
          <p:cNvSpPr txBox="1"/>
          <p:nvPr userDrawn="1"/>
        </p:nvSpPr>
        <p:spPr>
          <a:xfrm>
            <a:off x="10615064" y="3961685"/>
            <a:ext cx="1229989" cy="1231106"/>
          </a:xfrm>
          <a:prstGeom prst="rect">
            <a:avLst/>
          </a:prstGeom>
          <a:noFill/>
        </p:spPr>
        <p:txBody>
          <a:bodyPr wrap="square" lIns="0" tIns="0" rIns="0" bIns="0" rtlCol="0">
            <a:spAutoFit/>
          </a:bodyPr>
          <a:lstStyle/>
          <a:p>
            <a:pPr algn="r"/>
            <a:r>
              <a:rPr lang="en-US" sz="2000" b="1">
                <a:solidFill>
                  <a:srgbClr val="0067A5"/>
                </a:solidFill>
                <a:latin typeface="Arial" charset="0"/>
                <a:ea typeface="Arial" charset="0"/>
                <a:cs typeface="Arial" charset="0"/>
              </a:rPr>
              <a:t>Together</a:t>
            </a:r>
          </a:p>
          <a:p>
            <a:pPr algn="r"/>
            <a:r>
              <a:rPr lang="en-US" sz="2000" b="1">
                <a:latin typeface="Arial" charset="0"/>
                <a:ea typeface="Arial" charset="0"/>
                <a:cs typeface="Arial" charset="0"/>
              </a:rPr>
              <a:t>Safe</a:t>
            </a:r>
          </a:p>
          <a:p>
            <a:pPr algn="r"/>
            <a:r>
              <a:rPr lang="en-US" sz="2000" b="1">
                <a:latin typeface="Arial" charset="0"/>
                <a:ea typeface="Arial" charset="0"/>
                <a:cs typeface="Arial" charset="0"/>
              </a:rPr>
              <a:t>Kind</a:t>
            </a:r>
          </a:p>
          <a:p>
            <a:pPr algn="r"/>
            <a:r>
              <a:rPr lang="en-US" sz="2000" b="1">
                <a:latin typeface="Arial" charset="0"/>
                <a:ea typeface="Arial" charset="0"/>
                <a:cs typeface="Arial" charset="0"/>
              </a:rPr>
              <a:t>Excellent</a:t>
            </a:r>
          </a:p>
        </p:txBody>
      </p:sp>
      <p:sp>
        <p:nvSpPr>
          <p:cNvPr id="44" name="Content Placeholder 43"/>
          <p:cNvSpPr>
            <a:spLocks noGrp="1"/>
          </p:cNvSpPr>
          <p:nvPr>
            <p:ph sz="quarter" idx="13" hasCustomPrompt="1"/>
          </p:nvPr>
        </p:nvSpPr>
        <p:spPr>
          <a:xfrm>
            <a:off x="307497" y="411163"/>
            <a:ext cx="5818188" cy="3484181"/>
          </a:xfrm>
          <a:prstGeom prst="rect">
            <a:avLst/>
          </a:prstGeom>
        </p:spPr>
        <p:txBody>
          <a:bodyPr lIns="0" tIns="0" rIns="0" bIns="0"/>
          <a:lstStyle>
            <a:lvl1pPr marL="0" indent="0">
              <a:buNone/>
              <a:defRPr sz="7000" b="1" baseline="0">
                <a:latin typeface="Arial" charset="0"/>
                <a:ea typeface="Arial" charset="0"/>
                <a:cs typeface="Arial" charset="0"/>
              </a:defRPr>
            </a:lvl1pPr>
            <a:lvl2pPr>
              <a:defRPr sz="2000" b="1">
                <a:latin typeface="Arial" charset="0"/>
                <a:ea typeface="Arial" charset="0"/>
                <a:cs typeface="Arial" charset="0"/>
              </a:defRPr>
            </a:lvl2pPr>
            <a:lvl3pPr>
              <a:defRPr sz="2000">
                <a:latin typeface="Arial" charset="0"/>
                <a:ea typeface="Arial" charset="0"/>
                <a:cs typeface="Arial" charset="0"/>
              </a:defRPr>
            </a:lvl3pPr>
            <a:lvl4pPr>
              <a:defRPr sz="1600" b="1">
                <a:latin typeface="Arial" charset="0"/>
                <a:ea typeface="Arial" charset="0"/>
                <a:cs typeface="Arial" charset="0"/>
              </a:defRPr>
            </a:lvl4pPr>
            <a:lvl5pPr>
              <a:defRPr sz="1200">
                <a:latin typeface="Arial" charset="0"/>
                <a:ea typeface="Arial" charset="0"/>
                <a:cs typeface="Arial" charset="0"/>
              </a:defRPr>
            </a:lvl5pPr>
          </a:lstStyle>
          <a:p>
            <a:pPr lvl="0"/>
            <a:r>
              <a:rPr lang="en-US"/>
              <a:t>Add doc. heading here</a:t>
            </a:r>
          </a:p>
        </p:txBody>
      </p:sp>
      <p:sp>
        <p:nvSpPr>
          <p:cNvPr id="50" name="Content Placeholder 49"/>
          <p:cNvSpPr>
            <a:spLocks noGrp="1"/>
          </p:cNvSpPr>
          <p:nvPr>
            <p:ph sz="quarter" idx="15" hasCustomPrompt="1"/>
          </p:nvPr>
        </p:nvSpPr>
        <p:spPr>
          <a:xfrm>
            <a:off x="307975" y="6373801"/>
            <a:ext cx="4748213" cy="374471"/>
          </a:xfrm>
          <a:prstGeom prst="rect">
            <a:avLst/>
          </a:prstGeom>
        </p:spPr>
        <p:txBody>
          <a:bodyPr lIns="0" tIns="0" rIns="0" bIns="0"/>
          <a:lstStyle>
            <a:lvl1pPr marL="0" indent="0">
              <a:buNone/>
              <a:defRPr sz="1200" b="1" i="0">
                <a:latin typeface="Arial" charset="0"/>
                <a:ea typeface="Arial" charset="0"/>
                <a:cs typeface="Arial" charset="0"/>
              </a:defRPr>
            </a:lvl1pPr>
          </a:lstStyle>
          <a:p>
            <a:pPr lvl="0"/>
            <a:r>
              <a:rPr lang="en-US"/>
              <a:t>Add date here</a:t>
            </a:r>
          </a:p>
        </p:txBody>
      </p:sp>
      <p:sp>
        <p:nvSpPr>
          <p:cNvPr id="55" name="Content Placeholder 54"/>
          <p:cNvSpPr>
            <a:spLocks noGrp="1"/>
          </p:cNvSpPr>
          <p:nvPr>
            <p:ph sz="quarter" idx="16" hasCustomPrompt="1"/>
          </p:nvPr>
        </p:nvSpPr>
        <p:spPr>
          <a:xfrm>
            <a:off x="307975" y="4267200"/>
            <a:ext cx="5818188" cy="1604963"/>
          </a:xfrm>
          <a:prstGeom prst="rect">
            <a:avLst/>
          </a:prstGeom>
        </p:spPr>
        <p:txBody>
          <a:bodyPr lIns="0" tIns="0" rIns="0" bIns="0"/>
          <a:lstStyle>
            <a:lvl1pPr marL="0" indent="0">
              <a:lnSpc>
                <a:spcPct val="100000"/>
              </a:lnSpc>
              <a:spcAft>
                <a:spcPts val="0"/>
              </a:spcAft>
              <a:buNone/>
              <a:defRPr sz="2000" b="1" baseline="0">
                <a:latin typeface="Arial" charset="0"/>
                <a:ea typeface="Arial" charset="0"/>
                <a:cs typeface="Arial" charset="0"/>
              </a:defRPr>
            </a:lvl1pPr>
            <a:lvl2pPr marL="0" indent="0">
              <a:lnSpc>
                <a:spcPct val="100000"/>
              </a:lnSpc>
              <a:buNone/>
              <a:tabLst/>
              <a:defRPr sz="2000" baseline="0">
                <a:latin typeface="Arial" charset="0"/>
                <a:ea typeface="Arial" charset="0"/>
                <a:cs typeface="Arial" charset="0"/>
              </a:defRPr>
            </a:lvl2pPr>
            <a:lvl3pPr>
              <a:defRPr>
                <a:latin typeface="Arial" charset="0"/>
                <a:ea typeface="Arial" charset="0"/>
                <a:cs typeface="Arial" charset="0"/>
              </a:defRPr>
            </a:lvl3pPr>
            <a:lvl4pPr>
              <a:defRPr>
                <a:latin typeface="Arial" charset="0"/>
                <a:ea typeface="Arial" charset="0"/>
                <a:cs typeface="Arial" charset="0"/>
              </a:defRPr>
            </a:lvl4pPr>
            <a:lvl5pPr>
              <a:defRPr>
                <a:latin typeface="Arial" charset="0"/>
                <a:ea typeface="Arial" charset="0"/>
                <a:cs typeface="Arial" charset="0"/>
              </a:defRPr>
            </a:lvl5pPr>
          </a:lstStyle>
          <a:p>
            <a:pPr lvl="0"/>
            <a:r>
              <a:rPr lang="en-US"/>
              <a:t>Add author’s name here</a:t>
            </a:r>
          </a:p>
          <a:p>
            <a:pPr lvl="1"/>
            <a:r>
              <a:rPr lang="en-US"/>
              <a:t>Add author’s title here</a:t>
            </a:r>
          </a:p>
        </p:txBody>
      </p:sp>
      <p:sp>
        <p:nvSpPr>
          <p:cNvPr id="12" name="Rectangle 11"/>
          <p:cNvSpPr/>
          <p:nvPr userDrawn="1"/>
        </p:nvSpPr>
        <p:spPr>
          <a:xfrm>
            <a:off x="6653838" y="5562818"/>
            <a:ext cx="1284595" cy="1295182"/>
          </a:xfrm>
          <a:prstGeom prst="rect">
            <a:avLst/>
          </a:prstGeom>
          <a:solidFill>
            <a:srgbClr val="0070A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13" name="Rectangle 12"/>
          <p:cNvSpPr/>
          <p:nvPr userDrawn="1"/>
        </p:nvSpPr>
        <p:spPr>
          <a:xfrm>
            <a:off x="7930195" y="5562818"/>
            <a:ext cx="4261805" cy="1295182"/>
          </a:xfrm>
          <a:prstGeom prst="rect">
            <a:avLst/>
          </a:prstGeom>
          <a:solidFill>
            <a:srgbClr val="E7EFE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4" name="Straight Connector 13"/>
          <p:cNvCxnSpPr/>
          <p:nvPr userDrawn="1"/>
        </p:nvCxnSpPr>
        <p:spPr>
          <a:xfrm>
            <a:off x="6645600" y="5562818"/>
            <a:ext cx="55464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135908" y="176334"/>
            <a:ext cx="2958313" cy="1436232"/>
          </a:xfrm>
          <a:prstGeom prst="rect">
            <a:avLst/>
          </a:prstGeom>
        </p:spPr>
      </p:pic>
      <p:cxnSp>
        <p:nvCxnSpPr>
          <p:cNvPr id="16" name="Straight Connector 15"/>
          <p:cNvCxnSpPr/>
          <p:nvPr userDrawn="1"/>
        </p:nvCxnSpPr>
        <p:spPr>
          <a:xfrm>
            <a:off x="7930195" y="5562818"/>
            <a:ext cx="0" cy="129518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084184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Pic and quote slide">
    <p:spTree>
      <p:nvGrpSpPr>
        <p:cNvPr id="1" name=""/>
        <p:cNvGrpSpPr/>
        <p:nvPr/>
      </p:nvGrpSpPr>
      <p:grpSpPr>
        <a:xfrm>
          <a:off x="0" y="0"/>
          <a:ext cx="0" cy="0"/>
          <a:chOff x="0" y="0"/>
          <a:chExt cx="0" cy="0"/>
        </a:xfrm>
      </p:grpSpPr>
      <p:sp>
        <p:nvSpPr>
          <p:cNvPr id="10" name="Rectangle 9"/>
          <p:cNvSpPr/>
          <p:nvPr userDrawn="1"/>
        </p:nvSpPr>
        <p:spPr>
          <a:xfrm>
            <a:off x="5622925" y="0"/>
            <a:ext cx="6569075" cy="6023998"/>
          </a:xfrm>
          <a:prstGeom prst="rect">
            <a:avLst/>
          </a:prstGeom>
          <a:solidFill>
            <a:srgbClr val="E7EFE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Picture Placeholder 10"/>
          <p:cNvSpPr>
            <a:spLocks noGrp="1"/>
          </p:cNvSpPr>
          <p:nvPr>
            <p:ph type="pic" sz="quarter" idx="10" hasCustomPrompt="1"/>
          </p:nvPr>
        </p:nvSpPr>
        <p:spPr>
          <a:xfrm>
            <a:off x="0" y="0"/>
            <a:ext cx="5622925" cy="6023998"/>
          </a:xfrm>
          <a:prstGeom prst="rect">
            <a:avLst/>
          </a:prstGeom>
        </p:spPr>
        <p:txBody>
          <a:bodyPr/>
          <a:lstStyle>
            <a:lvl1pPr marL="0" indent="0">
              <a:buNone/>
              <a:defRPr sz="1000" baseline="0">
                <a:solidFill>
                  <a:schemeClr val="bg1">
                    <a:lumMod val="50000"/>
                  </a:schemeClr>
                </a:solidFill>
              </a:defRPr>
            </a:lvl1pPr>
          </a:lstStyle>
          <a:p>
            <a:r>
              <a:rPr lang="en-US"/>
              <a:t>Square picture placeholder box.</a:t>
            </a:r>
            <a:br>
              <a:rPr lang="en-US"/>
            </a:br>
            <a:r>
              <a:rPr lang="en-US"/>
              <a:t>Place picture in this box. Either drag it onto the picture box or click the icon in the centre of the image. </a:t>
            </a:r>
            <a:br>
              <a:rPr lang="en-US"/>
            </a:br>
            <a:r>
              <a:rPr lang="en-US"/>
              <a:t>Make sure it bleeds all round (no white space) and do not distort the image to fit. </a:t>
            </a:r>
            <a:br>
              <a:rPr lang="en-US"/>
            </a:br>
            <a:r>
              <a:rPr lang="en-US"/>
              <a:t>Note this text will disappear when the image is placed in this box. </a:t>
            </a:r>
            <a:br>
              <a:rPr lang="en-US"/>
            </a:br>
            <a:endParaRPr lang="en-US"/>
          </a:p>
        </p:txBody>
      </p:sp>
      <p:sp>
        <p:nvSpPr>
          <p:cNvPr id="12" name="Content Placeholder 15"/>
          <p:cNvSpPr>
            <a:spLocks noGrp="1"/>
          </p:cNvSpPr>
          <p:nvPr>
            <p:ph sz="quarter" idx="11" hasCustomPrompt="1"/>
          </p:nvPr>
        </p:nvSpPr>
        <p:spPr>
          <a:xfrm>
            <a:off x="307497" y="6290997"/>
            <a:ext cx="4983162" cy="387350"/>
          </a:xfrm>
          <a:prstGeom prst="rect">
            <a:avLst/>
          </a:prstGeom>
        </p:spPr>
        <p:txBody>
          <a:bodyPr lIns="0" tIns="0" rIns="0" bIns="0"/>
          <a:lstStyle>
            <a:lvl1pPr marL="0" indent="0">
              <a:buNone/>
              <a:defRPr sz="1800" b="1" i="0">
                <a:latin typeface="Arial" charset="0"/>
                <a:ea typeface="Arial" charset="0"/>
                <a:cs typeface="Arial" charset="0"/>
              </a:defRPr>
            </a:lvl1pPr>
          </a:lstStyle>
          <a:p>
            <a:pPr lvl="0"/>
            <a:r>
              <a:rPr lang="en-US"/>
              <a:t>Add sub-heading here if needed</a:t>
            </a:r>
          </a:p>
        </p:txBody>
      </p:sp>
      <p:sp>
        <p:nvSpPr>
          <p:cNvPr id="15" name="Content Placeholder 19"/>
          <p:cNvSpPr>
            <a:spLocks noGrp="1"/>
          </p:cNvSpPr>
          <p:nvPr>
            <p:ph sz="quarter" idx="14" hasCustomPrompt="1"/>
          </p:nvPr>
        </p:nvSpPr>
        <p:spPr>
          <a:xfrm>
            <a:off x="6756400" y="6310423"/>
            <a:ext cx="4485341" cy="319431"/>
          </a:xfrm>
          <a:prstGeom prst="rect">
            <a:avLst/>
          </a:prstGeom>
        </p:spPr>
        <p:txBody>
          <a:bodyPr lIns="0" tIns="0" rIns="0" bIns="0"/>
          <a:lstStyle>
            <a:lvl1pPr marL="0" indent="0">
              <a:buNone/>
              <a:defRPr sz="1600" b="0">
                <a:solidFill>
                  <a:srgbClr val="0070AD"/>
                </a:solidFill>
                <a:latin typeface="Arial" charset="0"/>
                <a:ea typeface="Arial" charset="0"/>
                <a:cs typeface="Arial" charset="0"/>
              </a:defRPr>
            </a:lvl1pPr>
            <a:lvl2pPr>
              <a:defRPr sz="1800">
                <a:solidFill>
                  <a:srgbClr val="0070C0"/>
                </a:solidFill>
                <a:latin typeface="Arial" charset="0"/>
                <a:ea typeface="Arial" charset="0"/>
                <a:cs typeface="Arial" charset="0"/>
              </a:defRPr>
            </a:lvl2pPr>
            <a:lvl3pPr>
              <a:defRPr sz="1800">
                <a:solidFill>
                  <a:srgbClr val="0070C0"/>
                </a:solidFill>
                <a:latin typeface="Arial" charset="0"/>
                <a:ea typeface="Arial" charset="0"/>
                <a:cs typeface="Arial" charset="0"/>
              </a:defRPr>
            </a:lvl3pPr>
            <a:lvl4pPr>
              <a:defRPr sz="1800">
                <a:solidFill>
                  <a:srgbClr val="0070C0"/>
                </a:solidFill>
                <a:latin typeface="Arial" charset="0"/>
                <a:ea typeface="Arial" charset="0"/>
                <a:cs typeface="Arial" charset="0"/>
              </a:defRPr>
            </a:lvl4pPr>
            <a:lvl5pPr>
              <a:defRPr sz="1800">
                <a:solidFill>
                  <a:srgbClr val="0070C0"/>
                </a:solidFill>
                <a:latin typeface="Arial" charset="0"/>
                <a:ea typeface="Arial" charset="0"/>
                <a:cs typeface="Arial" charset="0"/>
              </a:defRPr>
            </a:lvl5pPr>
          </a:lstStyle>
          <a:p>
            <a:r>
              <a:rPr lang="en-US" sz="1600" dirty="0">
                <a:solidFill>
                  <a:srgbClr val="0070AD"/>
                </a:solidFill>
                <a:latin typeface="Arial" charset="0"/>
                <a:ea typeface="Arial" charset="0"/>
                <a:cs typeface="Arial" charset="0"/>
              </a:rPr>
              <a:t>Title of your presentation</a:t>
            </a:r>
          </a:p>
        </p:txBody>
      </p:sp>
      <p:sp>
        <p:nvSpPr>
          <p:cNvPr id="17" name="Rectangle 16"/>
          <p:cNvSpPr/>
          <p:nvPr userDrawn="1"/>
        </p:nvSpPr>
        <p:spPr>
          <a:xfrm>
            <a:off x="11504277" y="6262543"/>
            <a:ext cx="436337" cy="338554"/>
          </a:xfrm>
          <a:prstGeom prst="rect">
            <a:avLst/>
          </a:prstGeom>
        </p:spPr>
        <p:txBody>
          <a:bodyPr wrap="none">
            <a:spAutoFit/>
          </a:bodyPr>
          <a:lstStyle/>
          <a:p>
            <a:pPr algn="r"/>
            <a:fld id="{1AD08E07-D956-8D48-8346-99A336203F3B}" type="slidenum">
              <a:rPr lang="en-US" sz="1600" b="1">
                <a:solidFill>
                  <a:srgbClr val="0070AD"/>
                </a:solidFill>
              </a:rPr>
              <a:pPr algn="r"/>
              <a:t>‹#›</a:t>
            </a:fld>
            <a:endParaRPr lang="en-US" sz="1600"/>
          </a:p>
        </p:txBody>
      </p:sp>
      <p:sp>
        <p:nvSpPr>
          <p:cNvPr id="13" name="Content Placeholder 15"/>
          <p:cNvSpPr>
            <a:spLocks noGrp="1"/>
          </p:cNvSpPr>
          <p:nvPr>
            <p:ph sz="quarter" idx="17" hasCustomPrompt="1"/>
          </p:nvPr>
        </p:nvSpPr>
        <p:spPr>
          <a:xfrm>
            <a:off x="6756400" y="506378"/>
            <a:ext cx="3382963" cy="4514130"/>
          </a:xfrm>
          <a:prstGeom prst="rect">
            <a:avLst/>
          </a:prstGeom>
        </p:spPr>
        <p:txBody>
          <a:bodyPr lIns="0" tIns="0" rIns="0" bIns="0" anchor="b"/>
          <a:lstStyle>
            <a:lvl1pPr marL="0" indent="0">
              <a:lnSpc>
                <a:spcPct val="100000"/>
              </a:lnSpc>
              <a:buNone/>
              <a:defRPr sz="2000" b="1" baseline="0">
                <a:solidFill>
                  <a:schemeClr val="tx1"/>
                </a:solidFill>
              </a:defRPr>
            </a:lvl1pPr>
            <a:lvl2pPr marL="12700" indent="0">
              <a:buNone/>
              <a:tabLst/>
              <a:defRPr sz="1600" b="1">
                <a:solidFill>
                  <a:srgbClr val="0070AD"/>
                </a:solidFill>
              </a:defRPr>
            </a:lvl2pPr>
            <a:lvl3pPr marL="914400" indent="0">
              <a:buNone/>
              <a:defRPr/>
            </a:lvl3pPr>
            <a:lvl4pPr marL="1371600" indent="0">
              <a:buNone/>
              <a:defRPr/>
            </a:lvl4pPr>
            <a:lvl5pPr marL="1828800" indent="0">
              <a:buNone/>
              <a:defRPr/>
            </a:lvl5pPr>
          </a:lstStyle>
          <a:p>
            <a:pPr lvl="0"/>
            <a:r>
              <a:rPr lang="en-US"/>
              <a:t>“Caption and/or quote text” on this page is Arial Bold 20pt</a:t>
            </a:r>
          </a:p>
        </p:txBody>
      </p:sp>
      <p:sp>
        <p:nvSpPr>
          <p:cNvPr id="14" name="Content Placeholder 15"/>
          <p:cNvSpPr>
            <a:spLocks noGrp="1"/>
          </p:cNvSpPr>
          <p:nvPr>
            <p:ph sz="quarter" idx="18" hasCustomPrompt="1"/>
          </p:nvPr>
        </p:nvSpPr>
        <p:spPr>
          <a:xfrm>
            <a:off x="6756399" y="5306932"/>
            <a:ext cx="3382963" cy="326251"/>
          </a:xfrm>
          <a:prstGeom prst="rect">
            <a:avLst/>
          </a:prstGeom>
        </p:spPr>
        <p:txBody>
          <a:bodyPr lIns="0" tIns="0" rIns="0" bIns="0"/>
          <a:lstStyle>
            <a:lvl1pPr marL="0" indent="0">
              <a:buNone/>
              <a:defRPr sz="1600" b="1" i="0">
                <a:solidFill>
                  <a:srgbClr val="0070AD"/>
                </a:solidFill>
                <a:latin typeface="Arial" charset="0"/>
                <a:ea typeface="Arial" charset="0"/>
                <a:cs typeface="Arial" charset="0"/>
              </a:defRPr>
            </a:lvl1pPr>
          </a:lstStyle>
          <a:p>
            <a:pPr lvl="0"/>
            <a:r>
              <a:rPr lang="en-US"/>
              <a:t>Add quote author’s name here</a:t>
            </a:r>
          </a:p>
        </p:txBody>
      </p:sp>
      <p:cxnSp>
        <p:nvCxnSpPr>
          <p:cNvPr id="16" name="Straight Connector 15"/>
          <p:cNvCxnSpPr/>
          <p:nvPr userDrawn="1"/>
        </p:nvCxnSpPr>
        <p:spPr>
          <a:xfrm>
            <a:off x="0" y="6023998"/>
            <a:ext cx="12192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pic>
        <p:nvPicPr>
          <p:cNvPr id="18" name="Picture 1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973249" y="183999"/>
            <a:ext cx="890657" cy="890657"/>
          </a:xfrm>
          <a:prstGeom prst="rect">
            <a:avLst/>
          </a:prstGeom>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icture only slide">
    <p:spTree>
      <p:nvGrpSpPr>
        <p:cNvPr id="1" name=""/>
        <p:cNvGrpSpPr/>
        <p:nvPr/>
      </p:nvGrpSpPr>
      <p:grpSpPr>
        <a:xfrm>
          <a:off x="0" y="0"/>
          <a:ext cx="0" cy="0"/>
          <a:chOff x="0" y="0"/>
          <a:chExt cx="0" cy="0"/>
        </a:xfrm>
      </p:grpSpPr>
      <p:sp>
        <p:nvSpPr>
          <p:cNvPr id="3" name="Picture Placeholder 2"/>
          <p:cNvSpPr>
            <a:spLocks noGrp="1"/>
          </p:cNvSpPr>
          <p:nvPr>
            <p:ph type="pic" sz="quarter" idx="16" hasCustomPrompt="1"/>
          </p:nvPr>
        </p:nvSpPr>
        <p:spPr>
          <a:xfrm>
            <a:off x="0" y="0"/>
            <a:ext cx="12192000" cy="6023998"/>
          </a:xfrm>
          <a:prstGeom prst="rect">
            <a:avLst/>
          </a:prstGeom>
        </p:spPr>
        <p:txBody>
          <a:bodyPr/>
          <a:lstStyle>
            <a:lvl1pPr marL="0" indent="0">
              <a:buNone/>
              <a:defRPr sz="1000" baseline="0">
                <a:solidFill>
                  <a:schemeClr val="bg1">
                    <a:lumMod val="50000"/>
                  </a:schemeClr>
                </a:solidFill>
              </a:defRPr>
            </a:lvl1pPr>
          </a:lstStyle>
          <a:p>
            <a:r>
              <a:rPr lang="en-US"/>
              <a:t>Full width picture placeholder box. Place picture in this box. </a:t>
            </a:r>
            <a:br>
              <a:rPr lang="en-US"/>
            </a:br>
            <a:r>
              <a:rPr lang="en-US"/>
              <a:t>Either drag it onto the picture box or click the icon in the centre of the image. </a:t>
            </a:r>
            <a:br>
              <a:rPr lang="en-US"/>
            </a:br>
            <a:r>
              <a:rPr lang="en-US"/>
              <a:t>Make sure it bleeds all round (no white space) and do not distort the image to fit. </a:t>
            </a:r>
            <a:br>
              <a:rPr lang="en-US"/>
            </a:br>
            <a:r>
              <a:rPr lang="en-US"/>
              <a:t>Note this text will disappear when the image is placed in this box.</a:t>
            </a:r>
            <a:br>
              <a:rPr lang="en-US"/>
            </a:br>
            <a:br>
              <a:rPr lang="en-US"/>
            </a:br>
            <a:br>
              <a:rPr lang="en-US"/>
            </a:br>
            <a:r>
              <a:rPr lang="en-US"/>
              <a:t>IMPORTANT:  When you place an image in this box it will overprint (and hide) the NHS logo top right. </a:t>
            </a:r>
            <a:br>
              <a:rPr lang="en-US"/>
            </a:br>
            <a:r>
              <a:rPr lang="en-US"/>
              <a:t>If you want the logo to show you have to make a copy of the logo from a master slide and then place it on this page after you have imported an image into the box.</a:t>
            </a:r>
            <a:br>
              <a:rPr lang="en-US"/>
            </a:br>
            <a:endParaRPr lang="en-US"/>
          </a:p>
        </p:txBody>
      </p:sp>
      <p:sp>
        <p:nvSpPr>
          <p:cNvPr id="16" name="Content Placeholder 15"/>
          <p:cNvSpPr>
            <a:spLocks noGrp="1"/>
          </p:cNvSpPr>
          <p:nvPr>
            <p:ph sz="quarter" idx="11" hasCustomPrompt="1"/>
          </p:nvPr>
        </p:nvSpPr>
        <p:spPr>
          <a:xfrm>
            <a:off x="307497" y="6290997"/>
            <a:ext cx="4983162" cy="387350"/>
          </a:xfrm>
          <a:prstGeom prst="rect">
            <a:avLst/>
          </a:prstGeom>
        </p:spPr>
        <p:txBody>
          <a:bodyPr lIns="0" tIns="0" rIns="0" bIns="0"/>
          <a:lstStyle>
            <a:lvl1pPr marL="0" indent="0">
              <a:buNone/>
              <a:defRPr sz="1800" b="1" i="0">
                <a:latin typeface="Arial" charset="0"/>
                <a:ea typeface="Arial" charset="0"/>
                <a:cs typeface="Arial" charset="0"/>
              </a:defRPr>
            </a:lvl1pPr>
          </a:lstStyle>
          <a:p>
            <a:pPr lvl="0"/>
            <a:r>
              <a:rPr lang="en-US"/>
              <a:t>Add sub-heading here if needed</a:t>
            </a:r>
          </a:p>
        </p:txBody>
      </p:sp>
      <p:sp>
        <p:nvSpPr>
          <p:cNvPr id="11" name="Rectangle 10"/>
          <p:cNvSpPr/>
          <p:nvPr userDrawn="1"/>
        </p:nvSpPr>
        <p:spPr>
          <a:xfrm>
            <a:off x="11504277" y="6262543"/>
            <a:ext cx="436337" cy="338554"/>
          </a:xfrm>
          <a:prstGeom prst="rect">
            <a:avLst/>
          </a:prstGeom>
        </p:spPr>
        <p:txBody>
          <a:bodyPr wrap="none">
            <a:spAutoFit/>
          </a:bodyPr>
          <a:lstStyle/>
          <a:p>
            <a:pPr algn="r"/>
            <a:fld id="{1AD08E07-D956-8D48-8346-99A336203F3B}" type="slidenum">
              <a:rPr lang="en-US" sz="1600" b="1">
                <a:solidFill>
                  <a:srgbClr val="0070AD"/>
                </a:solidFill>
              </a:rPr>
              <a:pPr algn="r"/>
              <a:t>‹#›</a:t>
            </a:fld>
            <a:endParaRPr lang="en-US" sz="1600"/>
          </a:p>
        </p:txBody>
      </p:sp>
      <p:cxnSp>
        <p:nvCxnSpPr>
          <p:cNvPr id="13" name="Straight Connector 12"/>
          <p:cNvCxnSpPr/>
          <p:nvPr userDrawn="1"/>
        </p:nvCxnSpPr>
        <p:spPr>
          <a:xfrm>
            <a:off x="0" y="6023998"/>
            <a:ext cx="12192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Content Placeholder 19"/>
          <p:cNvSpPr>
            <a:spLocks noGrp="1"/>
          </p:cNvSpPr>
          <p:nvPr>
            <p:ph sz="quarter" idx="14" hasCustomPrompt="1"/>
          </p:nvPr>
        </p:nvSpPr>
        <p:spPr>
          <a:xfrm>
            <a:off x="6756400" y="6310423"/>
            <a:ext cx="4485341" cy="319431"/>
          </a:xfrm>
          <a:prstGeom prst="rect">
            <a:avLst/>
          </a:prstGeom>
        </p:spPr>
        <p:txBody>
          <a:bodyPr lIns="0" tIns="0" rIns="0" bIns="0"/>
          <a:lstStyle>
            <a:lvl1pPr marL="0" indent="0">
              <a:buNone/>
              <a:defRPr sz="1600" b="0">
                <a:solidFill>
                  <a:srgbClr val="0070AD"/>
                </a:solidFill>
                <a:latin typeface="Arial" charset="0"/>
                <a:ea typeface="Arial" charset="0"/>
                <a:cs typeface="Arial" charset="0"/>
              </a:defRPr>
            </a:lvl1pPr>
            <a:lvl2pPr>
              <a:defRPr sz="1800">
                <a:solidFill>
                  <a:srgbClr val="0070C0"/>
                </a:solidFill>
                <a:latin typeface="Arial" charset="0"/>
                <a:ea typeface="Arial" charset="0"/>
                <a:cs typeface="Arial" charset="0"/>
              </a:defRPr>
            </a:lvl2pPr>
            <a:lvl3pPr>
              <a:defRPr sz="1800">
                <a:solidFill>
                  <a:srgbClr val="0070C0"/>
                </a:solidFill>
                <a:latin typeface="Arial" charset="0"/>
                <a:ea typeface="Arial" charset="0"/>
                <a:cs typeface="Arial" charset="0"/>
              </a:defRPr>
            </a:lvl3pPr>
            <a:lvl4pPr>
              <a:defRPr sz="1800">
                <a:solidFill>
                  <a:srgbClr val="0070C0"/>
                </a:solidFill>
                <a:latin typeface="Arial" charset="0"/>
                <a:ea typeface="Arial" charset="0"/>
                <a:cs typeface="Arial" charset="0"/>
              </a:defRPr>
            </a:lvl4pPr>
            <a:lvl5pPr>
              <a:defRPr sz="1800">
                <a:solidFill>
                  <a:srgbClr val="0070C0"/>
                </a:solidFill>
                <a:latin typeface="Arial" charset="0"/>
                <a:ea typeface="Arial" charset="0"/>
                <a:cs typeface="Arial" charset="0"/>
              </a:defRPr>
            </a:lvl5pPr>
          </a:lstStyle>
          <a:p>
            <a:r>
              <a:rPr lang="en-US" sz="1600" dirty="0">
                <a:solidFill>
                  <a:srgbClr val="0070AD"/>
                </a:solidFill>
                <a:latin typeface="Arial" charset="0"/>
                <a:ea typeface="Arial" charset="0"/>
                <a:cs typeface="Arial" charset="0"/>
              </a:rPr>
              <a:t>Title of your presentation</a:t>
            </a:r>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973249" y="183999"/>
            <a:ext cx="890657" cy="890657"/>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Style 2">
    <p:spTree>
      <p:nvGrpSpPr>
        <p:cNvPr id="1" name=""/>
        <p:cNvGrpSpPr/>
        <p:nvPr/>
      </p:nvGrpSpPr>
      <p:grpSpPr>
        <a:xfrm>
          <a:off x="0" y="0"/>
          <a:ext cx="0" cy="0"/>
          <a:chOff x="0" y="0"/>
          <a:chExt cx="0" cy="0"/>
        </a:xfrm>
      </p:grpSpPr>
      <p:pic>
        <p:nvPicPr>
          <p:cNvPr id="12" name="Picture 1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135908" y="176334"/>
            <a:ext cx="2958313" cy="1436232"/>
          </a:xfrm>
          <a:prstGeom prst="rect">
            <a:avLst/>
          </a:prstGeom>
        </p:spPr>
      </p:pic>
      <p:sp>
        <p:nvSpPr>
          <p:cNvPr id="18" name="Picture Placeholder 17"/>
          <p:cNvSpPr>
            <a:spLocks noGrp="1"/>
          </p:cNvSpPr>
          <p:nvPr>
            <p:ph type="pic" sz="quarter" idx="10" hasCustomPrompt="1"/>
          </p:nvPr>
        </p:nvSpPr>
        <p:spPr>
          <a:xfrm>
            <a:off x="0" y="0"/>
            <a:ext cx="6645275" cy="6858000"/>
          </a:xfrm>
          <a:prstGeom prst="rect">
            <a:avLst/>
          </a:prstGeom>
        </p:spPr>
        <p:txBody>
          <a:bodyPr/>
          <a:lstStyle>
            <a:lvl1pPr marL="0" marR="0" indent="0" algn="l" defTabSz="914400" rtl="0" eaLnBrk="1" fontAlgn="auto" latinLnBrk="0" hangingPunct="1">
              <a:lnSpc>
                <a:spcPct val="90000"/>
              </a:lnSpc>
              <a:spcBef>
                <a:spcPts val="1000"/>
              </a:spcBef>
              <a:spcAft>
                <a:spcPts val="600"/>
              </a:spcAft>
              <a:buClrTx/>
              <a:buSzTx/>
              <a:buFont typeface="Arial"/>
              <a:buNone/>
              <a:tabLst/>
              <a:defRPr sz="1000" baseline="0">
                <a:solidFill>
                  <a:schemeClr val="bg1">
                    <a:lumMod val="50000"/>
                  </a:schemeClr>
                </a:solidFill>
              </a:defRPr>
            </a:lvl1pPr>
          </a:lstStyle>
          <a:p>
            <a:r>
              <a:rPr lang="en-US"/>
              <a:t>Square picture placeholder box. Place picture in this box. Either drag it onto the picture box or click the icon in the centre of the image. Make sure it bleeds all round (no white space) and do not distort the image to fit. Note this text will disappear when the image is placed in this box.  Note the heading is white and will be revealed when you put an image in this placeholder box.</a:t>
            </a:r>
          </a:p>
        </p:txBody>
      </p:sp>
      <p:cxnSp>
        <p:nvCxnSpPr>
          <p:cNvPr id="10" name="Straight Connector 9"/>
          <p:cNvCxnSpPr/>
          <p:nvPr userDrawn="1"/>
        </p:nvCxnSpPr>
        <p:spPr>
          <a:xfrm>
            <a:off x="6645600" y="0"/>
            <a:ext cx="0" cy="6858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0" name="Content Placeholder 19"/>
          <p:cNvSpPr>
            <a:spLocks noGrp="1"/>
          </p:cNvSpPr>
          <p:nvPr>
            <p:ph sz="quarter" idx="11"/>
          </p:nvPr>
        </p:nvSpPr>
        <p:spPr>
          <a:xfrm>
            <a:off x="468592" y="797766"/>
            <a:ext cx="5528709" cy="2232306"/>
          </a:xfrm>
          <a:prstGeom prst="rect">
            <a:avLst/>
          </a:prstGeom>
        </p:spPr>
        <p:txBody>
          <a:bodyPr lIns="0" tIns="0" rIns="0" bIns="0"/>
          <a:lstStyle>
            <a:lvl1pPr marL="0" indent="0">
              <a:buNone/>
              <a:defRPr sz="7200" b="1" i="0">
                <a:solidFill>
                  <a:schemeClr val="bg1">
                    <a:lumMod val="95000"/>
                  </a:schemeClr>
                </a:solidFill>
                <a:latin typeface="Arial" charset="0"/>
                <a:ea typeface="Arial" charset="0"/>
                <a:cs typeface="Arial" charset="0"/>
              </a:defRPr>
            </a:lvl1pPr>
            <a:lvl2pPr>
              <a:defRPr sz="7200" b="1" i="0">
                <a:latin typeface="Arial" charset="0"/>
                <a:ea typeface="Arial" charset="0"/>
                <a:cs typeface="Arial" charset="0"/>
              </a:defRPr>
            </a:lvl2pPr>
            <a:lvl3pPr>
              <a:defRPr sz="7200" b="1" i="0">
                <a:latin typeface="Arial" charset="0"/>
                <a:ea typeface="Arial" charset="0"/>
                <a:cs typeface="Arial" charset="0"/>
              </a:defRPr>
            </a:lvl3pPr>
            <a:lvl4pPr>
              <a:defRPr sz="7200" b="1" i="0">
                <a:latin typeface="Arial" charset="0"/>
                <a:ea typeface="Arial" charset="0"/>
                <a:cs typeface="Arial" charset="0"/>
              </a:defRPr>
            </a:lvl4pPr>
            <a:lvl5pPr>
              <a:defRPr sz="7200" b="1" i="0">
                <a:latin typeface="Arial" charset="0"/>
                <a:ea typeface="Arial" charset="0"/>
                <a:cs typeface="Arial" charset="0"/>
              </a:defRPr>
            </a:lvl5pPr>
          </a:lstStyle>
          <a:p>
            <a:pPr lvl="0"/>
            <a:r>
              <a:rPr lang="en-US"/>
              <a:t>Click to edit Master text styles</a:t>
            </a:r>
          </a:p>
        </p:txBody>
      </p:sp>
      <p:sp>
        <p:nvSpPr>
          <p:cNvPr id="17" name="Rectangle 16"/>
          <p:cNvSpPr/>
          <p:nvPr userDrawn="1"/>
        </p:nvSpPr>
        <p:spPr>
          <a:xfrm>
            <a:off x="6656547" y="5562818"/>
            <a:ext cx="1284595" cy="1295182"/>
          </a:xfrm>
          <a:prstGeom prst="rect">
            <a:avLst/>
          </a:prstGeom>
          <a:solidFill>
            <a:srgbClr val="0070A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19" name="Rectangle 18"/>
          <p:cNvSpPr/>
          <p:nvPr userDrawn="1"/>
        </p:nvSpPr>
        <p:spPr>
          <a:xfrm>
            <a:off x="7930195" y="5562818"/>
            <a:ext cx="4261805" cy="1295182"/>
          </a:xfrm>
          <a:prstGeom prst="rect">
            <a:avLst/>
          </a:prstGeom>
          <a:solidFill>
            <a:srgbClr val="E7EFE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1" name="Straight Connector 20"/>
          <p:cNvCxnSpPr/>
          <p:nvPr userDrawn="1"/>
        </p:nvCxnSpPr>
        <p:spPr>
          <a:xfrm>
            <a:off x="6645600" y="5562818"/>
            <a:ext cx="55464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3" name="Content Placeholder 54"/>
          <p:cNvSpPr>
            <a:spLocks noGrp="1"/>
          </p:cNvSpPr>
          <p:nvPr>
            <p:ph sz="quarter" idx="16" hasCustomPrompt="1"/>
          </p:nvPr>
        </p:nvSpPr>
        <p:spPr>
          <a:xfrm>
            <a:off x="8217133" y="5731724"/>
            <a:ext cx="3627920" cy="957371"/>
          </a:xfrm>
          <a:prstGeom prst="rect">
            <a:avLst/>
          </a:prstGeom>
        </p:spPr>
        <p:txBody>
          <a:bodyPr lIns="0" tIns="0" rIns="0" bIns="0"/>
          <a:lstStyle>
            <a:lvl1pPr marL="0" indent="0">
              <a:lnSpc>
                <a:spcPct val="100000"/>
              </a:lnSpc>
              <a:spcAft>
                <a:spcPts val="0"/>
              </a:spcAft>
              <a:buNone/>
              <a:defRPr sz="2000" b="1" baseline="0">
                <a:latin typeface="Arial" charset="0"/>
                <a:ea typeface="Arial" charset="0"/>
                <a:cs typeface="Arial" charset="0"/>
              </a:defRPr>
            </a:lvl1pPr>
            <a:lvl2pPr marL="0" indent="0">
              <a:lnSpc>
                <a:spcPct val="100000"/>
              </a:lnSpc>
              <a:buNone/>
              <a:tabLst/>
              <a:defRPr sz="2000" baseline="0">
                <a:latin typeface="Arial" charset="0"/>
                <a:ea typeface="Arial" charset="0"/>
                <a:cs typeface="Arial" charset="0"/>
              </a:defRPr>
            </a:lvl2pPr>
            <a:lvl3pPr>
              <a:defRPr>
                <a:latin typeface="Arial" charset="0"/>
                <a:ea typeface="Arial" charset="0"/>
                <a:cs typeface="Arial" charset="0"/>
              </a:defRPr>
            </a:lvl3pPr>
            <a:lvl4pPr>
              <a:defRPr>
                <a:latin typeface="Arial" charset="0"/>
                <a:ea typeface="Arial" charset="0"/>
                <a:cs typeface="Arial" charset="0"/>
              </a:defRPr>
            </a:lvl4pPr>
            <a:lvl5pPr>
              <a:defRPr>
                <a:latin typeface="Arial" charset="0"/>
                <a:ea typeface="Arial" charset="0"/>
                <a:cs typeface="Arial" charset="0"/>
              </a:defRPr>
            </a:lvl5pPr>
          </a:lstStyle>
          <a:p>
            <a:pPr lvl="0"/>
            <a:r>
              <a:rPr lang="en-US"/>
              <a:t>Add author’s name here</a:t>
            </a:r>
          </a:p>
          <a:p>
            <a:pPr lvl="1"/>
            <a:r>
              <a:rPr lang="en-US"/>
              <a:t>Add author’s title here</a:t>
            </a:r>
          </a:p>
        </p:txBody>
      </p:sp>
      <p:sp>
        <p:nvSpPr>
          <p:cNvPr id="24" name="TextBox 23"/>
          <p:cNvSpPr txBox="1"/>
          <p:nvPr userDrawn="1"/>
        </p:nvSpPr>
        <p:spPr>
          <a:xfrm>
            <a:off x="10615064" y="3961685"/>
            <a:ext cx="1229989" cy="1231106"/>
          </a:xfrm>
          <a:prstGeom prst="rect">
            <a:avLst/>
          </a:prstGeom>
          <a:noFill/>
        </p:spPr>
        <p:txBody>
          <a:bodyPr wrap="square" lIns="0" tIns="0" rIns="0" bIns="0" rtlCol="0">
            <a:spAutoFit/>
          </a:bodyPr>
          <a:lstStyle/>
          <a:p>
            <a:pPr algn="r"/>
            <a:r>
              <a:rPr lang="en-US" sz="2000" b="1">
                <a:solidFill>
                  <a:srgbClr val="0067A5"/>
                </a:solidFill>
                <a:latin typeface="Arial" charset="0"/>
                <a:ea typeface="Arial" charset="0"/>
                <a:cs typeface="Arial" charset="0"/>
              </a:rPr>
              <a:t>Together</a:t>
            </a:r>
          </a:p>
          <a:p>
            <a:pPr algn="r"/>
            <a:r>
              <a:rPr lang="en-US" sz="2000" b="1">
                <a:latin typeface="Arial" charset="0"/>
                <a:ea typeface="Arial" charset="0"/>
                <a:cs typeface="Arial" charset="0"/>
              </a:rPr>
              <a:t>Safe</a:t>
            </a:r>
          </a:p>
          <a:p>
            <a:pPr algn="r"/>
            <a:r>
              <a:rPr lang="en-US" sz="2000" b="1">
                <a:latin typeface="Arial" charset="0"/>
                <a:ea typeface="Arial" charset="0"/>
                <a:cs typeface="Arial" charset="0"/>
              </a:rPr>
              <a:t>Kind</a:t>
            </a:r>
          </a:p>
          <a:p>
            <a:pPr algn="r"/>
            <a:r>
              <a:rPr lang="en-US" sz="2000" b="1">
                <a:latin typeface="Arial" charset="0"/>
                <a:ea typeface="Arial" charset="0"/>
                <a:cs typeface="Arial" charset="0"/>
              </a:rPr>
              <a:t>Excellent</a:t>
            </a:r>
          </a:p>
        </p:txBody>
      </p:sp>
      <p:cxnSp>
        <p:nvCxnSpPr>
          <p:cNvPr id="3" name="Straight Connector 2"/>
          <p:cNvCxnSpPr/>
          <p:nvPr userDrawn="1"/>
        </p:nvCxnSpPr>
        <p:spPr>
          <a:xfrm>
            <a:off x="7930195" y="5562818"/>
            <a:ext cx="0" cy="129518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604064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Intorduction Slide">
    <p:spTree>
      <p:nvGrpSpPr>
        <p:cNvPr id="1" name=""/>
        <p:cNvGrpSpPr/>
        <p:nvPr/>
      </p:nvGrpSpPr>
      <p:grpSpPr>
        <a:xfrm>
          <a:off x="0" y="0"/>
          <a:ext cx="0" cy="0"/>
          <a:chOff x="0" y="0"/>
          <a:chExt cx="0" cy="0"/>
        </a:xfrm>
      </p:grpSpPr>
      <p:cxnSp>
        <p:nvCxnSpPr>
          <p:cNvPr id="10" name="Straight Connector 9"/>
          <p:cNvCxnSpPr/>
          <p:nvPr userDrawn="1"/>
        </p:nvCxnSpPr>
        <p:spPr>
          <a:xfrm>
            <a:off x="0" y="6023998"/>
            <a:ext cx="12192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Content Placeholder 13"/>
          <p:cNvSpPr>
            <a:spLocks noGrp="1"/>
          </p:cNvSpPr>
          <p:nvPr>
            <p:ph sz="quarter" idx="10" hasCustomPrompt="1"/>
          </p:nvPr>
        </p:nvSpPr>
        <p:spPr>
          <a:xfrm>
            <a:off x="307497" y="336551"/>
            <a:ext cx="8880849" cy="5420449"/>
          </a:xfrm>
          <a:prstGeom prst="rect">
            <a:avLst/>
          </a:prstGeom>
        </p:spPr>
        <p:txBody>
          <a:bodyPr lIns="0" tIns="0" rIns="0" bIns="0"/>
          <a:lstStyle>
            <a:lvl1pPr marL="0" indent="0">
              <a:buNone/>
              <a:defRPr sz="7200" b="1" i="0">
                <a:latin typeface="Arial" charset="0"/>
                <a:ea typeface="Arial" charset="0"/>
                <a:cs typeface="Arial" charset="0"/>
              </a:defRPr>
            </a:lvl1pPr>
          </a:lstStyle>
          <a:p>
            <a:pPr lvl="0"/>
            <a:r>
              <a:rPr lang="en-US"/>
              <a:t>This is a heading only page, add text here.</a:t>
            </a:r>
          </a:p>
        </p:txBody>
      </p:sp>
      <p:sp>
        <p:nvSpPr>
          <p:cNvPr id="16" name="Content Placeholder 15"/>
          <p:cNvSpPr>
            <a:spLocks noGrp="1"/>
          </p:cNvSpPr>
          <p:nvPr>
            <p:ph sz="quarter" idx="11" hasCustomPrompt="1"/>
          </p:nvPr>
        </p:nvSpPr>
        <p:spPr>
          <a:xfrm>
            <a:off x="307497" y="6290997"/>
            <a:ext cx="4983162" cy="387350"/>
          </a:xfrm>
          <a:prstGeom prst="rect">
            <a:avLst/>
          </a:prstGeom>
        </p:spPr>
        <p:txBody>
          <a:bodyPr lIns="0" tIns="0" rIns="0" bIns="0"/>
          <a:lstStyle>
            <a:lvl1pPr marL="0" indent="0">
              <a:buNone/>
              <a:defRPr sz="1800" b="1" i="0">
                <a:latin typeface="Arial" charset="0"/>
                <a:ea typeface="Arial" charset="0"/>
                <a:cs typeface="Arial" charset="0"/>
              </a:defRPr>
            </a:lvl1pPr>
          </a:lstStyle>
          <a:p>
            <a:pPr lvl="0"/>
            <a:r>
              <a:rPr lang="en-US"/>
              <a:t>Add sub-heading here if needed</a:t>
            </a:r>
          </a:p>
        </p:txBody>
      </p:sp>
      <p:sp>
        <p:nvSpPr>
          <p:cNvPr id="8" name="Content Placeholder 19"/>
          <p:cNvSpPr>
            <a:spLocks noGrp="1"/>
          </p:cNvSpPr>
          <p:nvPr>
            <p:ph sz="quarter" idx="14" hasCustomPrompt="1"/>
          </p:nvPr>
        </p:nvSpPr>
        <p:spPr>
          <a:xfrm>
            <a:off x="6756400" y="6310423"/>
            <a:ext cx="4485341" cy="319431"/>
          </a:xfrm>
          <a:prstGeom prst="rect">
            <a:avLst/>
          </a:prstGeom>
        </p:spPr>
        <p:txBody>
          <a:bodyPr lIns="0" tIns="0" rIns="0" bIns="0"/>
          <a:lstStyle>
            <a:lvl1pPr marL="0" indent="0">
              <a:buNone/>
              <a:defRPr sz="1600" b="0">
                <a:solidFill>
                  <a:srgbClr val="0070AD"/>
                </a:solidFill>
                <a:latin typeface="Arial" charset="0"/>
                <a:ea typeface="Arial" charset="0"/>
                <a:cs typeface="Arial" charset="0"/>
              </a:defRPr>
            </a:lvl1pPr>
            <a:lvl2pPr>
              <a:defRPr sz="1800">
                <a:solidFill>
                  <a:srgbClr val="0070C0"/>
                </a:solidFill>
                <a:latin typeface="Arial" charset="0"/>
                <a:ea typeface="Arial" charset="0"/>
                <a:cs typeface="Arial" charset="0"/>
              </a:defRPr>
            </a:lvl2pPr>
            <a:lvl3pPr>
              <a:defRPr sz="1800">
                <a:solidFill>
                  <a:srgbClr val="0070C0"/>
                </a:solidFill>
                <a:latin typeface="Arial" charset="0"/>
                <a:ea typeface="Arial" charset="0"/>
                <a:cs typeface="Arial" charset="0"/>
              </a:defRPr>
            </a:lvl3pPr>
            <a:lvl4pPr>
              <a:defRPr sz="1800">
                <a:solidFill>
                  <a:srgbClr val="0070C0"/>
                </a:solidFill>
                <a:latin typeface="Arial" charset="0"/>
                <a:ea typeface="Arial" charset="0"/>
                <a:cs typeface="Arial" charset="0"/>
              </a:defRPr>
            </a:lvl4pPr>
            <a:lvl5pPr>
              <a:defRPr sz="1800">
                <a:solidFill>
                  <a:srgbClr val="0070C0"/>
                </a:solidFill>
                <a:latin typeface="Arial" charset="0"/>
                <a:ea typeface="Arial" charset="0"/>
                <a:cs typeface="Arial" charset="0"/>
              </a:defRPr>
            </a:lvl5pPr>
          </a:lstStyle>
          <a:p>
            <a:r>
              <a:rPr lang="en-US" sz="1600" dirty="0">
                <a:solidFill>
                  <a:srgbClr val="0070AD"/>
                </a:solidFill>
                <a:latin typeface="Arial" charset="0"/>
                <a:ea typeface="Arial" charset="0"/>
                <a:cs typeface="Arial" charset="0"/>
              </a:rPr>
              <a:t>Title of your presentation</a:t>
            </a:r>
          </a:p>
        </p:txBody>
      </p:sp>
      <p:sp>
        <p:nvSpPr>
          <p:cNvPr id="9" name="Rectangle 8"/>
          <p:cNvSpPr/>
          <p:nvPr userDrawn="1"/>
        </p:nvSpPr>
        <p:spPr>
          <a:xfrm>
            <a:off x="11504277" y="6262543"/>
            <a:ext cx="436337" cy="338554"/>
          </a:xfrm>
          <a:prstGeom prst="rect">
            <a:avLst/>
          </a:prstGeom>
        </p:spPr>
        <p:txBody>
          <a:bodyPr wrap="none">
            <a:spAutoFit/>
          </a:bodyPr>
          <a:lstStyle/>
          <a:p>
            <a:pPr algn="r"/>
            <a:fld id="{1AD08E07-D956-8D48-8346-99A336203F3B}" type="slidenum">
              <a:rPr lang="en-US" sz="1600" b="1">
                <a:solidFill>
                  <a:srgbClr val="0070AD"/>
                </a:solidFill>
              </a:rPr>
              <a:pPr algn="r"/>
              <a:t>‹#›</a:t>
            </a:fld>
            <a:endParaRPr lang="en-US" sz="1600"/>
          </a:p>
        </p:txBody>
      </p:sp>
      <p:cxnSp>
        <p:nvCxnSpPr>
          <p:cNvPr id="15" name="Straight Connector 14"/>
          <p:cNvCxnSpPr/>
          <p:nvPr userDrawn="1"/>
        </p:nvCxnSpPr>
        <p:spPr>
          <a:xfrm>
            <a:off x="6645600" y="6023999"/>
            <a:ext cx="55464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pic>
        <p:nvPicPr>
          <p:cNvPr id="17" name="Picture 1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973249" y="183999"/>
            <a:ext cx="890657" cy="890657"/>
          </a:xfrm>
          <a:prstGeom prst="rect">
            <a:avLst/>
          </a:prstGeom>
        </p:spPr>
      </p:pic>
    </p:spTree>
    <p:extLst>
      <p:ext uri="{BB962C8B-B14F-4D97-AF65-F5344CB8AC3E}">
        <p14:creationId xmlns:p14="http://schemas.microsoft.com/office/powerpoint/2010/main" val="20355811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ext Slide 1 column ">
    <p:spTree>
      <p:nvGrpSpPr>
        <p:cNvPr id="1" name=""/>
        <p:cNvGrpSpPr/>
        <p:nvPr/>
      </p:nvGrpSpPr>
      <p:grpSpPr>
        <a:xfrm>
          <a:off x="0" y="0"/>
          <a:ext cx="0" cy="0"/>
          <a:chOff x="0" y="0"/>
          <a:chExt cx="0" cy="0"/>
        </a:xfrm>
      </p:grpSpPr>
      <p:sp>
        <p:nvSpPr>
          <p:cNvPr id="16" name="Content Placeholder 15"/>
          <p:cNvSpPr>
            <a:spLocks noGrp="1"/>
          </p:cNvSpPr>
          <p:nvPr>
            <p:ph sz="quarter" idx="11" hasCustomPrompt="1"/>
          </p:nvPr>
        </p:nvSpPr>
        <p:spPr>
          <a:xfrm>
            <a:off x="307497" y="6290997"/>
            <a:ext cx="4983162" cy="387350"/>
          </a:xfrm>
          <a:prstGeom prst="rect">
            <a:avLst/>
          </a:prstGeom>
        </p:spPr>
        <p:txBody>
          <a:bodyPr lIns="0" tIns="0" rIns="0" bIns="0"/>
          <a:lstStyle>
            <a:lvl1pPr marL="0" indent="0">
              <a:buNone/>
              <a:defRPr sz="1800" b="1" i="0">
                <a:latin typeface="Arial" charset="0"/>
                <a:ea typeface="Arial" charset="0"/>
                <a:cs typeface="Arial" charset="0"/>
              </a:defRPr>
            </a:lvl1pPr>
          </a:lstStyle>
          <a:p>
            <a:pPr lvl="0"/>
            <a:r>
              <a:rPr lang="en-US"/>
              <a:t>Add sub-heading here if needed</a:t>
            </a:r>
          </a:p>
        </p:txBody>
      </p:sp>
      <p:sp>
        <p:nvSpPr>
          <p:cNvPr id="8" name="Content Placeholder 19"/>
          <p:cNvSpPr>
            <a:spLocks noGrp="1"/>
          </p:cNvSpPr>
          <p:nvPr>
            <p:ph sz="quarter" idx="14" hasCustomPrompt="1"/>
          </p:nvPr>
        </p:nvSpPr>
        <p:spPr>
          <a:xfrm>
            <a:off x="6756400" y="6310423"/>
            <a:ext cx="4485341" cy="319431"/>
          </a:xfrm>
          <a:prstGeom prst="rect">
            <a:avLst/>
          </a:prstGeom>
        </p:spPr>
        <p:txBody>
          <a:bodyPr lIns="0" tIns="0" rIns="0" bIns="0"/>
          <a:lstStyle>
            <a:lvl1pPr marL="0" indent="0">
              <a:buNone/>
              <a:defRPr sz="1600" b="0">
                <a:solidFill>
                  <a:srgbClr val="0070AD"/>
                </a:solidFill>
                <a:latin typeface="Arial" charset="0"/>
                <a:ea typeface="Arial" charset="0"/>
                <a:cs typeface="Arial" charset="0"/>
              </a:defRPr>
            </a:lvl1pPr>
            <a:lvl2pPr>
              <a:defRPr sz="1800">
                <a:solidFill>
                  <a:srgbClr val="0070C0"/>
                </a:solidFill>
                <a:latin typeface="Arial" charset="0"/>
                <a:ea typeface="Arial" charset="0"/>
                <a:cs typeface="Arial" charset="0"/>
              </a:defRPr>
            </a:lvl2pPr>
            <a:lvl3pPr>
              <a:defRPr sz="1800">
                <a:solidFill>
                  <a:srgbClr val="0070C0"/>
                </a:solidFill>
                <a:latin typeface="Arial" charset="0"/>
                <a:ea typeface="Arial" charset="0"/>
                <a:cs typeface="Arial" charset="0"/>
              </a:defRPr>
            </a:lvl3pPr>
            <a:lvl4pPr>
              <a:defRPr sz="1800">
                <a:solidFill>
                  <a:srgbClr val="0070C0"/>
                </a:solidFill>
                <a:latin typeface="Arial" charset="0"/>
                <a:ea typeface="Arial" charset="0"/>
                <a:cs typeface="Arial" charset="0"/>
              </a:defRPr>
            </a:lvl4pPr>
            <a:lvl5pPr>
              <a:defRPr sz="1800">
                <a:solidFill>
                  <a:srgbClr val="0070C0"/>
                </a:solidFill>
                <a:latin typeface="Arial" charset="0"/>
                <a:ea typeface="Arial" charset="0"/>
                <a:cs typeface="Arial" charset="0"/>
              </a:defRPr>
            </a:lvl5pPr>
          </a:lstStyle>
          <a:p>
            <a:r>
              <a:rPr lang="en-US" sz="1600" dirty="0">
                <a:solidFill>
                  <a:srgbClr val="0070AD"/>
                </a:solidFill>
                <a:latin typeface="Arial" charset="0"/>
                <a:ea typeface="Arial" charset="0"/>
                <a:cs typeface="Arial" charset="0"/>
              </a:rPr>
              <a:t>Title of your presentation</a:t>
            </a:r>
          </a:p>
        </p:txBody>
      </p:sp>
      <p:sp>
        <p:nvSpPr>
          <p:cNvPr id="9" name="Content Placeholder 15"/>
          <p:cNvSpPr>
            <a:spLocks noGrp="1"/>
          </p:cNvSpPr>
          <p:nvPr>
            <p:ph sz="quarter" idx="16" hasCustomPrompt="1"/>
          </p:nvPr>
        </p:nvSpPr>
        <p:spPr>
          <a:xfrm>
            <a:off x="307497" y="336551"/>
            <a:ext cx="2634486" cy="1677779"/>
          </a:xfrm>
          <a:prstGeom prst="rect">
            <a:avLst/>
          </a:prstGeom>
        </p:spPr>
        <p:txBody>
          <a:bodyPr lIns="0" tIns="0" rIns="0" bIns="0"/>
          <a:lstStyle>
            <a:lvl1pPr marL="0" indent="0">
              <a:buNone/>
              <a:defRPr sz="2400" b="1" i="0">
                <a:latin typeface="Arial" charset="0"/>
                <a:ea typeface="Arial" charset="0"/>
                <a:cs typeface="Arial" charset="0"/>
              </a:defRPr>
            </a:lvl1pPr>
          </a:lstStyle>
          <a:p>
            <a:pPr lvl="0"/>
            <a:r>
              <a:rPr lang="en-US"/>
              <a:t>Put slide heading here</a:t>
            </a:r>
          </a:p>
        </p:txBody>
      </p:sp>
      <p:sp>
        <p:nvSpPr>
          <p:cNvPr id="13" name="Content Placeholder 15"/>
          <p:cNvSpPr>
            <a:spLocks noGrp="1"/>
          </p:cNvSpPr>
          <p:nvPr>
            <p:ph sz="quarter" idx="18" hasCustomPrompt="1"/>
          </p:nvPr>
        </p:nvSpPr>
        <p:spPr>
          <a:xfrm>
            <a:off x="3225508" y="336550"/>
            <a:ext cx="7275951" cy="5401023"/>
          </a:xfrm>
          <a:prstGeom prst="rect">
            <a:avLst/>
          </a:prstGeom>
        </p:spPr>
        <p:txBody>
          <a:bodyPr lIns="0" tIns="0" rIns="0" bIns="0"/>
          <a:lstStyle>
            <a:lvl1pPr marL="0" indent="0">
              <a:lnSpc>
                <a:spcPct val="100000"/>
              </a:lnSpc>
              <a:spcAft>
                <a:spcPts val="800"/>
              </a:spcAft>
              <a:buNone/>
              <a:defRPr sz="2000" b="0" baseline="0"/>
            </a:lvl1pPr>
            <a:lvl2pPr marL="14288" indent="0" algn="l">
              <a:lnSpc>
                <a:spcPct val="150000"/>
              </a:lnSpc>
              <a:buNone/>
              <a:tabLst/>
              <a:defRPr sz="2000"/>
            </a:lvl2pPr>
            <a:lvl3pPr marL="404813" marR="0" indent="-219075" algn="l" defTabSz="914400" rtl="0" eaLnBrk="1" fontAlgn="auto" latinLnBrk="0" hangingPunct="1">
              <a:lnSpc>
                <a:spcPct val="90000"/>
              </a:lnSpc>
              <a:spcBef>
                <a:spcPts val="500"/>
              </a:spcBef>
              <a:spcAft>
                <a:spcPts val="0"/>
              </a:spcAft>
              <a:buClrTx/>
              <a:buSzTx/>
              <a:buFont typeface="Arial" charset="0"/>
              <a:buChar char="•"/>
              <a:tabLst/>
              <a:defRPr sz="2000"/>
            </a:lvl3pPr>
            <a:lvl4pPr marL="711200" marR="0" indent="-263525" algn="l" defTabSz="914400" rtl="0" eaLnBrk="1" fontAlgn="auto" latinLnBrk="0" hangingPunct="1">
              <a:lnSpc>
                <a:spcPct val="90000"/>
              </a:lnSpc>
              <a:spcBef>
                <a:spcPts val="500"/>
              </a:spcBef>
              <a:spcAft>
                <a:spcPts val="0"/>
              </a:spcAft>
              <a:buClrTx/>
              <a:buSzTx/>
              <a:buFont typeface="Arial" charset="0"/>
              <a:buChar char="•"/>
              <a:tabLst/>
              <a:defRPr sz="2000"/>
            </a:lvl4pPr>
            <a:lvl5pPr marL="1828800" indent="0">
              <a:buNone/>
              <a:defRPr/>
            </a:lvl5pPr>
          </a:lstStyle>
          <a:p>
            <a:pPr lvl="0"/>
            <a:r>
              <a:rPr lang="en-US"/>
              <a:t>This slide - Body copy should be Arial (body) 20pt. (level 1)</a:t>
            </a:r>
          </a:p>
        </p:txBody>
      </p:sp>
      <p:sp>
        <p:nvSpPr>
          <p:cNvPr id="15" name="Rectangle 14"/>
          <p:cNvSpPr/>
          <p:nvPr userDrawn="1"/>
        </p:nvSpPr>
        <p:spPr>
          <a:xfrm>
            <a:off x="11504277" y="6262543"/>
            <a:ext cx="436337" cy="338554"/>
          </a:xfrm>
          <a:prstGeom prst="rect">
            <a:avLst/>
          </a:prstGeom>
        </p:spPr>
        <p:txBody>
          <a:bodyPr wrap="none">
            <a:spAutoFit/>
          </a:bodyPr>
          <a:lstStyle/>
          <a:p>
            <a:pPr algn="r"/>
            <a:fld id="{1AD08E07-D956-8D48-8346-99A336203F3B}" type="slidenum">
              <a:rPr lang="en-US" sz="1600" b="1">
                <a:solidFill>
                  <a:srgbClr val="0070AD"/>
                </a:solidFill>
              </a:rPr>
              <a:pPr algn="r"/>
              <a:t>‹#›</a:t>
            </a:fld>
            <a:endParaRPr lang="en-US" sz="1600"/>
          </a:p>
        </p:txBody>
      </p:sp>
      <p:cxnSp>
        <p:nvCxnSpPr>
          <p:cNvPr id="11" name="Straight Connector 10"/>
          <p:cNvCxnSpPr/>
          <p:nvPr userDrawn="1"/>
        </p:nvCxnSpPr>
        <p:spPr>
          <a:xfrm>
            <a:off x="0" y="6023998"/>
            <a:ext cx="12192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pic>
        <p:nvPicPr>
          <p:cNvPr id="17" name="Picture 1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973249" y="183999"/>
            <a:ext cx="890657" cy="890657"/>
          </a:xfrm>
          <a:prstGeom prst="rect">
            <a:avLst/>
          </a:prstGeom>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ext slide 2 column ">
    <p:spTree>
      <p:nvGrpSpPr>
        <p:cNvPr id="1" name=""/>
        <p:cNvGrpSpPr/>
        <p:nvPr/>
      </p:nvGrpSpPr>
      <p:grpSpPr>
        <a:xfrm>
          <a:off x="0" y="0"/>
          <a:ext cx="0" cy="0"/>
          <a:chOff x="0" y="0"/>
          <a:chExt cx="0" cy="0"/>
        </a:xfrm>
      </p:grpSpPr>
      <p:sp>
        <p:nvSpPr>
          <p:cNvPr id="12" name="Content Placeholder 15"/>
          <p:cNvSpPr>
            <a:spLocks noGrp="1"/>
          </p:cNvSpPr>
          <p:nvPr>
            <p:ph sz="quarter" idx="11" hasCustomPrompt="1"/>
          </p:nvPr>
        </p:nvSpPr>
        <p:spPr>
          <a:xfrm>
            <a:off x="307497" y="6290997"/>
            <a:ext cx="4983162" cy="387350"/>
          </a:xfrm>
          <a:prstGeom prst="rect">
            <a:avLst/>
          </a:prstGeom>
        </p:spPr>
        <p:txBody>
          <a:bodyPr lIns="0" tIns="0" rIns="0" bIns="0"/>
          <a:lstStyle>
            <a:lvl1pPr marL="0" indent="0">
              <a:buNone/>
              <a:defRPr sz="1800" b="1" i="0">
                <a:latin typeface="Arial" charset="0"/>
                <a:ea typeface="Arial" charset="0"/>
                <a:cs typeface="Arial" charset="0"/>
              </a:defRPr>
            </a:lvl1pPr>
          </a:lstStyle>
          <a:p>
            <a:pPr lvl="0"/>
            <a:r>
              <a:rPr lang="en-US"/>
              <a:t>Add sub-heading here</a:t>
            </a:r>
          </a:p>
        </p:txBody>
      </p:sp>
      <p:sp>
        <p:nvSpPr>
          <p:cNvPr id="16" name="Content Placeholder 15"/>
          <p:cNvSpPr>
            <a:spLocks noGrp="1"/>
          </p:cNvSpPr>
          <p:nvPr>
            <p:ph sz="quarter" idx="16" hasCustomPrompt="1"/>
          </p:nvPr>
        </p:nvSpPr>
        <p:spPr>
          <a:xfrm>
            <a:off x="307497" y="336551"/>
            <a:ext cx="10250524" cy="5160683"/>
          </a:xfrm>
          <a:prstGeom prst="rect">
            <a:avLst/>
          </a:prstGeom>
        </p:spPr>
        <p:txBody>
          <a:bodyPr lIns="0" tIns="0" rIns="0" bIns="0" numCol="2" spcCol="180000"/>
          <a:lstStyle>
            <a:lvl1pPr marL="0" indent="0">
              <a:lnSpc>
                <a:spcPct val="100000"/>
              </a:lnSpc>
              <a:spcAft>
                <a:spcPts val="1000"/>
              </a:spcAft>
              <a:buNone/>
              <a:defRPr sz="2400" b="1" baseline="0"/>
            </a:lvl1pPr>
            <a:lvl2pPr marL="14288" indent="0" algn="l">
              <a:lnSpc>
                <a:spcPct val="100000"/>
              </a:lnSpc>
              <a:buNone/>
              <a:tabLst/>
              <a:defRPr sz="2000"/>
            </a:lvl2pPr>
            <a:lvl3pPr marL="404813" marR="0" indent="-219075" algn="l" defTabSz="914400" rtl="0" eaLnBrk="1" fontAlgn="auto" latinLnBrk="0" hangingPunct="1">
              <a:lnSpc>
                <a:spcPct val="90000"/>
              </a:lnSpc>
              <a:spcBef>
                <a:spcPts val="500"/>
              </a:spcBef>
              <a:spcAft>
                <a:spcPts val="0"/>
              </a:spcAft>
              <a:buClrTx/>
              <a:buSzTx/>
              <a:buFont typeface="Arial" charset="0"/>
              <a:buChar char="•"/>
              <a:tabLst/>
              <a:defRPr/>
            </a:lvl3pPr>
            <a:lvl4pPr marL="711200" marR="0" indent="-263525" algn="l" defTabSz="914400" rtl="0" eaLnBrk="1" fontAlgn="auto" latinLnBrk="0" hangingPunct="1">
              <a:lnSpc>
                <a:spcPct val="90000"/>
              </a:lnSpc>
              <a:spcBef>
                <a:spcPts val="500"/>
              </a:spcBef>
              <a:spcAft>
                <a:spcPts val="0"/>
              </a:spcAft>
              <a:buClrTx/>
              <a:buSzTx/>
              <a:buFont typeface="Arial" charset="0"/>
              <a:buChar char="•"/>
              <a:tabLst/>
              <a:defRPr/>
            </a:lvl4pPr>
            <a:lvl5pPr marL="1828800" indent="0">
              <a:buNone/>
              <a:defRPr/>
            </a:lvl5pPr>
          </a:lstStyle>
          <a:p>
            <a:pPr lvl="0"/>
            <a:r>
              <a:rPr lang="en-US"/>
              <a:t>Headings are Arial Bold 24pt </a:t>
            </a:r>
            <a:br>
              <a:rPr lang="en-US"/>
            </a:br>
            <a:r>
              <a:rPr lang="en-US"/>
              <a:t>(level 1) </a:t>
            </a:r>
          </a:p>
          <a:p>
            <a:pPr lvl="1"/>
            <a:r>
              <a:rPr lang="en-US"/>
              <a:t>Body copy should be Arial (body) 20pt. (Level 2)</a:t>
            </a:r>
          </a:p>
          <a:p>
            <a:pPr lvl="0"/>
            <a:endParaRPr lang="en-US"/>
          </a:p>
        </p:txBody>
      </p:sp>
      <p:sp>
        <p:nvSpPr>
          <p:cNvPr id="10" name="Content Placeholder 19"/>
          <p:cNvSpPr>
            <a:spLocks noGrp="1"/>
          </p:cNvSpPr>
          <p:nvPr>
            <p:ph sz="quarter" idx="14" hasCustomPrompt="1"/>
          </p:nvPr>
        </p:nvSpPr>
        <p:spPr>
          <a:xfrm>
            <a:off x="6756400" y="6310423"/>
            <a:ext cx="4485341" cy="319431"/>
          </a:xfrm>
          <a:prstGeom prst="rect">
            <a:avLst/>
          </a:prstGeom>
        </p:spPr>
        <p:txBody>
          <a:bodyPr lIns="0" tIns="0" rIns="0" bIns="0"/>
          <a:lstStyle>
            <a:lvl1pPr marL="0" indent="0">
              <a:buNone/>
              <a:defRPr sz="1600" b="0">
                <a:solidFill>
                  <a:srgbClr val="0070C0"/>
                </a:solidFill>
                <a:latin typeface="Arial" charset="0"/>
                <a:ea typeface="Arial" charset="0"/>
                <a:cs typeface="Arial" charset="0"/>
              </a:defRPr>
            </a:lvl1pPr>
            <a:lvl2pPr>
              <a:defRPr sz="1800">
                <a:solidFill>
                  <a:srgbClr val="0070C0"/>
                </a:solidFill>
                <a:latin typeface="Arial" charset="0"/>
                <a:ea typeface="Arial" charset="0"/>
                <a:cs typeface="Arial" charset="0"/>
              </a:defRPr>
            </a:lvl2pPr>
            <a:lvl3pPr>
              <a:defRPr sz="1800">
                <a:solidFill>
                  <a:srgbClr val="0070C0"/>
                </a:solidFill>
                <a:latin typeface="Arial" charset="0"/>
                <a:ea typeface="Arial" charset="0"/>
                <a:cs typeface="Arial" charset="0"/>
              </a:defRPr>
            </a:lvl3pPr>
            <a:lvl4pPr>
              <a:defRPr sz="1800">
                <a:solidFill>
                  <a:srgbClr val="0070C0"/>
                </a:solidFill>
                <a:latin typeface="Arial" charset="0"/>
                <a:ea typeface="Arial" charset="0"/>
                <a:cs typeface="Arial" charset="0"/>
              </a:defRPr>
            </a:lvl4pPr>
            <a:lvl5pPr>
              <a:defRPr sz="1800">
                <a:solidFill>
                  <a:srgbClr val="0070C0"/>
                </a:solidFill>
                <a:latin typeface="Arial" charset="0"/>
                <a:ea typeface="Arial" charset="0"/>
                <a:cs typeface="Arial" charset="0"/>
              </a:defRPr>
            </a:lvl5pPr>
          </a:lstStyle>
          <a:p>
            <a:r>
              <a:rPr lang="en-US" sz="1600" dirty="0">
                <a:solidFill>
                  <a:srgbClr val="0070AD"/>
                </a:solidFill>
                <a:latin typeface="Arial" charset="0"/>
                <a:ea typeface="Arial" charset="0"/>
                <a:cs typeface="Arial" charset="0"/>
              </a:rPr>
              <a:t>Title of your presentation</a:t>
            </a:r>
          </a:p>
        </p:txBody>
      </p:sp>
      <p:sp>
        <p:nvSpPr>
          <p:cNvPr id="11" name="Rectangle 10"/>
          <p:cNvSpPr/>
          <p:nvPr userDrawn="1"/>
        </p:nvSpPr>
        <p:spPr>
          <a:xfrm>
            <a:off x="11504277" y="6262543"/>
            <a:ext cx="436337" cy="338554"/>
          </a:xfrm>
          <a:prstGeom prst="rect">
            <a:avLst/>
          </a:prstGeom>
        </p:spPr>
        <p:txBody>
          <a:bodyPr wrap="none">
            <a:spAutoFit/>
          </a:bodyPr>
          <a:lstStyle/>
          <a:p>
            <a:pPr algn="r"/>
            <a:fld id="{1AD08E07-D956-8D48-8346-99A336203F3B}" type="slidenum">
              <a:rPr lang="en-US" sz="1600" b="1">
                <a:solidFill>
                  <a:srgbClr val="0070AD"/>
                </a:solidFill>
              </a:rPr>
              <a:pPr algn="r"/>
              <a:t>‹#›</a:t>
            </a:fld>
            <a:endParaRPr lang="en-US" sz="1600"/>
          </a:p>
        </p:txBody>
      </p:sp>
      <p:cxnSp>
        <p:nvCxnSpPr>
          <p:cNvPr id="8" name="Straight Connector 7"/>
          <p:cNvCxnSpPr/>
          <p:nvPr userDrawn="1"/>
        </p:nvCxnSpPr>
        <p:spPr>
          <a:xfrm>
            <a:off x="0" y="6023998"/>
            <a:ext cx="12192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pic>
        <p:nvPicPr>
          <p:cNvPr id="14" name="Picture 1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973249" y="183999"/>
            <a:ext cx="890657" cy="890657"/>
          </a:xfrm>
          <a:prstGeom prst="rect">
            <a:avLst/>
          </a:prstGeom>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Picture and text slide">
    <p:spTree>
      <p:nvGrpSpPr>
        <p:cNvPr id="1" name=""/>
        <p:cNvGrpSpPr/>
        <p:nvPr/>
      </p:nvGrpSpPr>
      <p:grpSpPr>
        <a:xfrm>
          <a:off x="0" y="0"/>
          <a:ext cx="0" cy="0"/>
          <a:chOff x="0" y="0"/>
          <a:chExt cx="0" cy="0"/>
        </a:xfrm>
      </p:grpSpPr>
      <p:sp>
        <p:nvSpPr>
          <p:cNvPr id="11" name="Picture Placeholder 10"/>
          <p:cNvSpPr>
            <a:spLocks noGrp="1"/>
          </p:cNvSpPr>
          <p:nvPr>
            <p:ph type="pic" sz="quarter" idx="10" hasCustomPrompt="1"/>
          </p:nvPr>
        </p:nvSpPr>
        <p:spPr>
          <a:xfrm>
            <a:off x="6218" y="0"/>
            <a:ext cx="5622925" cy="6023998"/>
          </a:xfrm>
          <a:prstGeom prst="rect">
            <a:avLst/>
          </a:prstGeom>
        </p:spPr>
        <p:txBody>
          <a:bodyPr/>
          <a:lstStyle>
            <a:lvl1pPr marL="0" indent="0">
              <a:buNone/>
              <a:defRPr sz="1000" baseline="0">
                <a:solidFill>
                  <a:schemeClr val="bg1">
                    <a:lumMod val="50000"/>
                  </a:schemeClr>
                </a:solidFill>
              </a:defRPr>
            </a:lvl1pPr>
          </a:lstStyle>
          <a:p>
            <a:r>
              <a:rPr lang="en-US"/>
              <a:t>Square picture placeholder box.</a:t>
            </a:r>
            <a:br>
              <a:rPr lang="en-US"/>
            </a:br>
            <a:r>
              <a:rPr lang="en-US"/>
              <a:t>Place picture in this box. Either drag it onto the picture box or click the icon in the centre of the image. </a:t>
            </a:r>
            <a:br>
              <a:rPr lang="en-US"/>
            </a:br>
            <a:r>
              <a:rPr lang="en-US"/>
              <a:t>Make sure it bleeds all round (no white space) and do not distort the image to fit. </a:t>
            </a:r>
            <a:br>
              <a:rPr lang="en-US"/>
            </a:br>
            <a:r>
              <a:rPr lang="en-US"/>
              <a:t>Note this text will disappear when the image is placed in this box. </a:t>
            </a:r>
            <a:br>
              <a:rPr lang="en-US"/>
            </a:br>
            <a:endParaRPr lang="en-US"/>
          </a:p>
        </p:txBody>
      </p:sp>
      <p:sp>
        <p:nvSpPr>
          <p:cNvPr id="12" name="Content Placeholder 15"/>
          <p:cNvSpPr>
            <a:spLocks noGrp="1"/>
          </p:cNvSpPr>
          <p:nvPr>
            <p:ph sz="quarter" idx="11" hasCustomPrompt="1"/>
          </p:nvPr>
        </p:nvSpPr>
        <p:spPr>
          <a:xfrm>
            <a:off x="307497" y="6290997"/>
            <a:ext cx="4983162" cy="387350"/>
          </a:xfrm>
          <a:prstGeom prst="rect">
            <a:avLst/>
          </a:prstGeom>
        </p:spPr>
        <p:txBody>
          <a:bodyPr lIns="0" tIns="0" rIns="0" bIns="0"/>
          <a:lstStyle>
            <a:lvl1pPr marL="0" indent="0">
              <a:buNone/>
              <a:defRPr sz="1800" b="1" i="0">
                <a:latin typeface="Arial" charset="0"/>
                <a:ea typeface="Arial" charset="0"/>
                <a:cs typeface="Arial" charset="0"/>
              </a:defRPr>
            </a:lvl1pPr>
          </a:lstStyle>
          <a:p>
            <a:pPr lvl="0"/>
            <a:r>
              <a:rPr lang="en-US"/>
              <a:t>Add sub-heading here if needed</a:t>
            </a:r>
          </a:p>
        </p:txBody>
      </p:sp>
      <p:sp>
        <p:nvSpPr>
          <p:cNvPr id="16" name="Content Placeholder 15"/>
          <p:cNvSpPr>
            <a:spLocks noGrp="1"/>
          </p:cNvSpPr>
          <p:nvPr>
            <p:ph sz="quarter" idx="16" hasCustomPrompt="1"/>
          </p:nvPr>
        </p:nvSpPr>
        <p:spPr>
          <a:xfrm>
            <a:off x="6704448" y="317025"/>
            <a:ext cx="3996063" cy="5468429"/>
          </a:xfrm>
          <a:prstGeom prst="rect">
            <a:avLst/>
          </a:prstGeom>
        </p:spPr>
        <p:txBody>
          <a:bodyPr lIns="0" tIns="0" rIns="0" bIns="0"/>
          <a:lstStyle>
            <a:lvl1pPr marL="0" indent="0">
              <a:lnSpc>
                <a:spcPct val="100000"/>
              </a:lnSpc>
              <a:spcAft>
                <a:spcPts val="1000"/>
              </a:spcAft>
              <a:buNone/>
              <a:defRPr sz="2400" b="1" baseline="0"/>
            </a:lvl1pPr>
            <a:lvl2pPr marL="14288" indent="0" algn="l">
              <a:lnSpc>
                <a:spcPct val="100000"/>
              </a:lnSpc>
              <a:spcAft>
                <a:spcPts val="600"/>
              </a:spcAft>
              <a:buNone/>
              <a:tabLst/>
              <a:defRPr sz="2000" baseline="0"/>
            </a:lvl2pPr>
            <a:lvl3pPr marL="404813" marR="0" indent="-219075" algn="l" defTabSz="914400" rtl="0" eaLnBrk="1" fontAlgn="auto" latinLnBrk="0" hangingPunct="1">
              <a:lnSpc>
                <a:spcPct val="90000"/>
              </a:lnSpc>
              <a:spcBef>
                <a:spcPts val="500"/>
              </a:spcBef>
              <a:spcAft>
                <a:spcPts val="0"/>
              </a:spcAft>
              <a:buClrTx/>
              <a:buSzTx/>
              <a:buFont typeface="Arial" charset="0"/>
              <a:buChar char="•"/>
              <a:tabLst/>
              <a:defRPr sz="2000"/>
            </a:lvl3pPr>
            <a:lvl4pPr marL="711200" marR="0" indent="-263525" algn="l" defTabSz="914400" rtl="0" eaLnBrk="1" fontAlgn="auto" latinLnBrk="0" hangingPunct="1">
              <a:lnSpc>
                <a:spcPct val="90000"/>
              </a:lnSpc>
              <a:spcBef>
                <a:spcPts val="500"/>
              </a:spcBef>
              <a:spcAft>
                <a:spcPts val="0"/>
              </a:spcAft>
              <a:buClrTx/>
              <a:buSzTx/>
              <a:buFont typeface="Arial" charset="0"/>
              <a:buChar char="•"/>
              <a:tabLst/>
              <a:defRPr sz="2000"/>
            </a:lvl4pPr>
            <a:lvl5pPr marL="1828800" indent="0">
              <a:buNone/>
              <a:defRPr/>
            </a:lvl5pPr>
          </a:lstStyle>
          <a:p>
            <a:pPr lvl="0"/>
            <a:r>
              <a:rPr lang="en-US"/>
              <a:t>Headings are Arial Bold 24pt (level 1)</a:t>
            </a:r>
          </a:p>
          <a:p>
            <a:pPr lvl="1"/>
            <a:r>
              <a:rPr lang="en-US"/>
              <a:t>Arial body copy 20pt (level 2)</a:t>
            </a:r>
          </a:p>
          <a:p>
            <a:pPr marL="404813" marR="0" lvl="2" indent="-219075" algn="l" defTabSz="914400" rtl="0" eaLnBrk="1" fontAlgn="auto" latinLnBrk="0" hangingPunct="1">
              <a:lnSpc>
                <a:spcPct val="90000"/>
              </a:lnSpc>
              <a:spcBef>
                <a:spcPts val="500"/>
              </a:spcBef>
              <a:spcAft>
                <a:spcPts val="0"/>
              </a:spcAft>
              <a:buClrTx/>
              <a:buSzTx/>
              <a:buFont typeface="Arial" charset="0"/>
              <a:buChar char="•"/>
              <a:tabLst/>
              <a:defRPr/>
            </a:pPr>
            <a:r>
              <a:rPr lang="en-US"/>
              <a:t>indented text (level 3)</a:t>
            </a:r>
          </a:p>
          <a:p>
            <a:pPr marL="711200" marR="0" lvl="3" indent="-263525" algn="l" defTabSz="914400" rtl="0" eaLnBrk="1" fontAlgn="auto" latinLnBrk="0" hangingPunct="1">
              <a:lnSpc>
                <a:spcPct val="90000"/>
              </a:lnSpc>
              <a:spcBef>
                <a:spcPts val="500"/>
              </a:spcBef>
              <a:spcAft>
                <a:spcPts val="0"/>
              </a:spcAft>
              <a:buClrTx/>
              <a:buSzTx/>
              <a:buFont typeface="Arial" charset="0"/>
              <a:buChar char="•"/>
              <a:tabLst/>
              <a:defRPr/>
            </a:pPr>
            <a:r>
              <a:rPr lang="en-US"/>
              <a:t>double indented text (level 4)</a:t>
            </a:r>
          </a:p>
        </p:txBody>
      </p:sp>
      <p:sp>
        <p:nvSpPr>
          <p:cNvPr id="10" name="Content Placeholder 19"/>
          <p:cNvSpPr>
            <a:spLocks noGrp="1"/>
          </p:cNvSpPr>
          <p:nvPr>
            <p:ph sz="quarter" idx="14" hasCustomPrompt="1"/>
          </p:nvPr>
        </p:nvSpPr>
        <p:spPr>
          <a:xfrm>
            <a:off x="6756400" y="6310423"/>
            <a:ext cx="4485341" cy="319431"/>
          </a:xfrm>
          <a:prstGeom prst="rect">
            <a:avLst/>
          </a:prstGeom>
        </p:spPr>
        <p:txBody>
          <a:bodyPr lIns="0" tIns="0" rIns="0" bIns="0"/>
          <a:lstStyle>
            <a:lvl1pPr marL="0" indent="0">
              <a:buNone/>
              <a:defRPr sz="1600" b="0">
                <a:solidFill>
                  <a:srgbClr val="0070AD"/>
                </a:solidFill>
                <a:latin typeface="Arial" charset="0"/>
                <a:ea typeface="Arial" charset="0"/>
                <a:cs typeface="Arial" charset="0"/>
              </a:defRPr>
            </a:lvl1pPr>
            <a:lvl2pPr>
              <a:defRPr sz="1800">
                <a:solidFill>
                  <a:srgbClr val="0070C0"/>
                </a:solidFill>
                <a:latin typeface="Arial" charset="0"/>
                <a:ea typeface="Arial" charset="0"/>
                <a:cs typeface="Arial" charset="0"/>
              </a:defRPr>
            </a:lvl2pPr>
            <a:lvl3pPr>
              <a:defRPr sz="1800">
                <a:solidFill>
                  <a:srgbClr val="0070C0"/>
                </a:solidFill>
                <a:latin typeface="Arial" charset="0"/>
                <a:ea typeface="Arial" charset="0"/>
                <a:cs typeface="Arial" charset="0"/>
              </a:defRPr>
            </a:lvl3pPr>
            <a:lvl4pPr>
              <a:defRPr sz="1800">
                <a:solidFill>
                  <a:srgbClr val="0070C0"/>
                </a:solidFill>
                <a:latin typeface="Arial" charset="0"/>
                <a:ea typeface="Arial" charset="0"/>
                <a:cs typeface="Arial" charset="0"/>
              </a:defRPr>
            </a:lvl4pPr>
            <a:lvl5pPr>
              <a:defRPr sz="1800">
                <a:solidFill>
                  <a:srgbClr val="0070C0"/>
                </a:solidFill>
                <a:latin typeface="Arial" charset="0"/>
                <a:ea typeface="Arial" charset="0"/>
                <a:cs typeface="Arial" charset="0"/>
              </a:defRPr>
            </a:lvl5pPr>
          </a:lstStyle>
          <a:p>
            <a:r>
              <a:rPr lang="en-US" sz="1600" dirty="0">
                <a:solidFill>
                  <a:srgbClr val="0070AD"/>
                </a:solidFill>
                <a:latin typeface="Arial" charset="0"/>
                <a:ea typeface="Arial" charset="0"/>
                <a:cs typeface="Arial" charset="0"/>
              </a:rPr>
              <a:t>Title of your presentation</a:t>
            </a:r>
          </a:p>
        </p:txBody>
      </p:sp>
      <p:sp>
        <p:nvSpPr>
          <p:cNvPr id="15" name="Rectangle 14"/>
          <p:cNvSpPr/>
          <p:nvPr userDrawn="1"/>
        </p:nvSpPr>
        <p:spPr>
          <a:xfrm>
            <a:off x="11504277" y="6262543"/>
            <a:ext cx="436337" cy="338554"/>
          </a:xfrm>
          <a:prstGeom prst="rect">
            <a:avLst/>
          </a:prstGeom>
        </p:spPr>
        <p:txBody>
          <a:bodyPr wrap="none">
            <a:spAutoFit/>
          </a:bodyPr>
          <a:lstStyle/>
          <a:p>
            <a:pPr algn="r"/>
            <a:fld id="{1AD08E07-D956-8D48-8346-99A336203F3B}" type="slidenum">
              <a:rPr lang="en-US" sz="1600" b="1">
                <a:solidFill>
                  <a:srgbClr val="0070AD"/>
                </a:solidFill>
              </a:rPr>
              <a:pPr algn="r"/>
              <a:t>‹#›</a:t>
            </a:fld>
            <a:endParaRPr lang="en-US" sz="1600"/>
          </a:p>
        </p:txBody>
      </p:sp>
      <p:cxnSp>
        <p:nvCxnSpPr>
          <p:cNvPr id="13" name="Straight Connector 12"/>
          <p:cNvCxnSpPr/>
          <p:nvPr userDrawn="1"/>
        </p:nvCxnSpPr>
        <p:spPr>
          <a:xfrm>
            <a:off x="0" y="6023998"/>
            <a:ext cx="12192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pic>
        <p:nvPicPr>
          <p:cNvPr id="17" name="Picture 1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973249" y="183999"/>
            <a:ext cx="890657" cy="890657"/>
          </a:xfrm>
          <a:prstGeom prst="rect">
            <a:avLst/>
          </a:prstGeom>
        </p:spPr>
      </p:pic>
    </p:spTree>
    <p:extLst>
      <p:ext uri="{BB962C8B-B14F-4D97-AF65-F5344CB8AC3E}">
        <p14:creationId xmlns:p14="http://schemas.microsoft.com/office/powerpoint/2010/main" val="10847021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Any Questions slide">
    <p:spTree>
      <p:nvGrpSpPr>
        <p:cNvPr id="1" name=""/>
        <p:cNvGrpSpPr/>
        <p:nvPr/>
      </p:nvGrpSpPr>
      <p:grpSpPr>
        <a:xfrm>
          <a:off x="0" y="0"/>
          <a:ext cx="0" cy="0"/>
          <a:chOff x="0" y="0"/>
          <a:chExt cx="0" cy="0"/>
        </a:xfrm>
      </p:grpSpPr>
      <p:sp>
        <p:nvSpPr>
          <p:cNvPr id="8" name="Rectangle 7"/>
          <p:cNvSpPr/>
          <p:nvPr userDrawn="1"/>
        </p:nvSpPr>
        <p:spPr>
          <a:xfrm>
            <a:off x="0" y="0"/>
            <a:ext cx="12192000" cy="6023998"/>
          </a:xfrm>
          <a:prstGeom prst="rect">
            <a:avLst/>
          </a:prstGeom>
          <a:solidFill>
            <a:srgbClr val="E7EFE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userDrawn="1"/>
        </p:nvSpPr>
        <p:spPr>
          <a:xfrm>
            <a:off x="307497" y="246900"/>
            <a:ext cx="9840550" cy="1107996"/>
          </a:xfrm>
          <a:prstGeom prst="rect">
            <a:avLst/>
          </a:prstGeom>
          <a:noFill/>
        </p:spPr>
        <p:txBody>
          <a:bodyPr wrap="square" lIns="0" tIns="0" rIns="0" bIns="0" rtlCol="0">
            <a:spAutoFit/>
          </a:bodyPr>
          <a:lstStyle/>
          <a:p>
            <a:pPr lvl="0"/>
            <a:r>
              <a:rPr lang="en-US" sz="7200" b="1"/>
              <a:t>Any questions?</a:t>
            </a:r>
          </a:p>
        </p:txBody>
      </p:sp>
      <p:sp>
        <p:nvSpPr>
          <p:cNvPr id="11" name="TextBox 10"/>
          <p:cNvSpPr txBox="1"/>
          <p:nvPr userDrawn="1"/>
        </p:nvSpPr>
        <p:spPr>
          <a:xfrm>
            <a:off x="307497" y="6262543"/>
            <a:ext cx="3896950" cy="276999"/>
          </a:xfrm>
          <a:prstGeom prst="rect">
            <a:avLst/>
          </a:prstGeom>
          <a:noFill/>
        </p:spPr>
        <p:txBody>
          <a:bodyPr wrap="square" lIns="0" tIns="0" rIns="0" bIns="0" rtlCol="0">
            <a:spAutoFit/>
          </a:bodyPr>
          <a:lstStyle/>
          <a:p>
            <a:pPr lvl="0"/>
            <a:r>
              <a:rPr lang="en-US" sz="1800" b="1"/>
              <a:t>Conclusion</a:t>
            </a:r>
          </a:p>
        </p:txBody>
      </p:sp>
      <p:sp>
        <p:nvSpPr>
          <p:cNvPr id="9" name="Content Placeholder 19"/>
          <p:cNvSpPr>
            <a:spLocks noGrp="1"/>
          </p:cNvSpPr>
          <p:nvPr>
            <p:ph sz="quarter" idx="14" hasCustomPrompt="1"/>
          </p:nvPr>
        </p:nvSpPr>
        <p:spPr>
          <a:xfrm>
            <a:off x="6756400" y="6310423"/>
            <a:ext cx="4485341" cy="319431"/>
          </a:xfrm>
          <a:prstGeom prst="rect">
            <a:avLst/>
          </a:prstGeom>
        </p:spPr>
        <p:txBody>
          <a:bodyPr lIns="0" tIns="0" rIns="0" bIns="0"/>
          <a:lstStyle>
            <a:lvl1pPr marL="0" indent="0">
              <a:buNone/>
              <a:defRPr sz="1600" b="0">
                <a:solidFill>
                  <a:srgbClr val="0070C0"/>
                </a:solidFill>
                <a:latin typeface="Arial" charset="0"/>
                <a:ea typeface="Arial" charset="0"/>
                <a:cs typeface="Arial" charset="0"/>
              </a:defRPr>
            </a:lvl1pPr>
            <a:lvl2pPr>
              <a:defRPr sz="1800">
                <a:solidFill>
                  <a:srgbClr val="0070C0"/>
                </a:solidFill>
                <a:latin typeface="Arial" charset="0"/>
                <a:ea typeface="Arial" charset="0"/>
                <a:cs typeface="Arial" charset="0"/>
              </a:defRPr>
            </a:lvl2pPr>
            <a:lvl3pPr>
              <a:defRPr sz="1800">
                <a:solidFill>
                  <a:srgbClr val="0070C0"/>
                </a:solidFill>
                <a:latin typeface="Arial" charset="0"/>
                <a:ea typeface="Arial" charset="0"/>
                <a:cs typeface="Arial" charset="0"/>
              </a:defRPr>
            </a:lvl3pPr>
            <a:lvl4pPr>
              <a:defRPr sz="1800">
                <a:solidFill>
                  <a:srgbClr val="0070C0"/>
                </a:solidFill>
                <a:latin typeface="Arial" charset="0"/>
                <a:ea typeface="Arial" charset="0"/>
                <a:cs typeface="Arial" charset="0"/>
              </a:defRPr>
            </a:lvl4pPr>
            <a:lvl5pPr>
              <a:defRPr sz="1800">
                <a:solidFill>
                  <a:srgbClr val="0070C0"/>
                </a:solidFill>
                <a:latin typeface="Arial" charset="0"/>
                <a:ea typeface="Arial" charset="0"/>
                <a:cs typeface="Arial" charset="0"/>
              </a:defRPr>
            </a:lvl5pPr>
          </a:lstStyle>
          <a:p>
            <a:r>
              <a:rPr lang="en-US" sz="1600" dirty="0">
                <a:solidFill>
                  <a:srgbClr val="0070AD"/>
                </a:solidFill>
                <a:latin typeface="Arial" charset="0"/>
                <a:ea typeface="Arial" charset="0"/>
                <a:cs typeface="Arial" charset="0"/>
              </a:rPr>
              <a:t>Title of your presentation</a:t>
            </a:r>
          </a:p>
        </p:txBody>
      </p:sp>
      <p:sp>
        <p:nvSpPr>
          <p:cNvPr id="14" name="Rectangle 13"/>
          <p:cNvSpPr/>
          <p:nvPr userDrawn="1"/>
        </p:nvSpPr>
        <p:spPr>
          <a:xfrm>
            <a:off x="11504277" y="6262543"/>
            <a:ext cx="436337" cy="338554"/>
          </a:xfrm>
          <a:prstGeom prst="rect">
            <a:avLst/>
          </a:prstGeom>
        </p:spPr>
        <p:txBody>
          <a:bodyPr wrap="none">
            <a:spAutoFit/>
          </a:bodyPr>
          <a:lstStyle/>
          <a:p>
            <a:pPr algn="r"/>
            <a:fld id="{1AD08E07-D956-8D48-8346-99A336203F3B}" type="slidenum">
              <a:rPr lang="en-US" sz="1600" b="1">
                <a:solidFill>
                  <a:srgbClr val="0070AD"/>
                </a:solidFill>
              </a:rPr>
              <a:pPr algn="r"/>
              <a:t>‹#›</a:t>
            </a:fld>
            <a:endParaRPr lang="en-US" sz="1600"/>
          </a:p>
        </p:txBody>
      </p:sp>
      <p:cxnSp>
        <p:nvCxnSpPr>
          <p:cNvPr id="13" name="Straight Connector 12"/>
          <p:cNvCxnSpPr/>
          <p:nvPr userDrawn="1"/>
        </p:nvCxnSpPr>
        <p:spPr>
          <a:xfrm>
            <a:off x="0" y="6023998"/>
            <a:ext cx="12192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pic>
        <p:nvPicPr>
          <p:cNvPr id="15" name="Picture 1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973249" y="183999"/>
            <a:ext cx="890657" cy="890657"/>
          </a:xfrm>
          <a:prstGeom prst="rect">
            <a:avLst/>
          </a:prstGeom>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act details slide">
    <p:spTree>
      <p:nvGrpSpPr>
        <p:cNvPr id="1" name=""/>
        <p:cNvGrpSpPr/>
        <p:nvPr/>
      </p:nvGrpSpPr>
      <p:grpSpPr>
        <a:xfrm>
          <a:off x="0" y="0"/>
          <a:ext cx="0" cy="0"/>
          <a:chOff x="0" y="0"/>
          <a:chExt cx="0" cy="0"/>
        </a:xfrm>
      </p:grpSpPr>
      <p:sp>
        <p:nvSpPr>
          <p:cNvPr id="8" name="Rectangle 7"/>
          <p:cNvSpPr/>
          <p:nvPr userDrawn="1"/>
        </p:nvSpPr>
        <p:spPr>
          <a:xfrm>
            <a:off x="0" y="0"/>
            <a:ext cx="12192000" cy="6023998"/>
          </a:xfrm>
          <a:prstGeom prst="rect">
            <a:avLst/>
          </a:prstGeom>
          <a:solidFill>
            <a:srgbClr val="E7EFE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userDrawn="1"/>
        </p:nvSpPr>
        <p:spPr>
          <a:xfrm>
            <a:off x="307497" y="6262543"/>
            <a:ext cx="3896950" cy="276999"/>
          </a:xfrm>
          <a:prstGeom prst="rect">
            <a:avLst/>
          </a:prstGeom>
          <a:noFill/>
        </p:spPr>
        <p:txBody>
          <a:bodyPr wrap="square" lIns="0" tIns="0" rIns="0" bIns="0" rtlCol="0">
            <a:spAutoFit/>
          </a:bodyPr>
          <a:lstStyle/>
          <a:p>
            <a:pPr lvl="0"/>
            <a:r>
              <a:rPr lang="en-US" sz="1800" b="1"/>
              <a:t>Contact details</a:t>
            </a:r>
          </a:p>
        </p:txBody>
      </p:sp>
      <p:sp>
        <p:nvSpPr>
          <p:cNvPr id="9" name="Content Placeholder 19"/>
          <p:cNvSpPr>
            <a:spLocks noGrp="1"/>
          </p:cNvSpPr>
          <p:nvPr>
            <p:ph sz="quarter" idx="14" hasCustomPrompt="1"/>
          </p:nvPr>
        </p:nvSpPr>
        <p:spPr>
          <a:xfrm>
            <a:off x="6756400" y="6310423"/>
            <a:ext cx="4485341" cy="319431"/>
          </a:xfrm>
          <a:prstGeom prst="rect">
            <a:avLst/>
          </a:prstGeom>
        </p:spPr>
        <p:txBody>
          <a:bodyPr lIns="0" tIns="0" rIns="0" bIns="0"/>
          <a:lstStyle>
            <a:lvl1pPr marL="0" marR="0" indent="0" algn="l" defTabSz="914400" rtl="0" eaLnBrk="1" fontAlgn="auto" latinLnBrk="0" hangingPunct="1">
              <a:lnSpc>
                <a:spcPct val="90000"/>
              </a:lnSpc>
              <a:spcBef>
                <a:spcPts val="1000"/>
              </a:spcBef>
              <a:spcAft>
                <a:spcPts val="0"/>
              </a:spcAft>
              <a:buClrTx/>
              <a:buSzTx/>
              <a:buFont typeface="Arial"/>
              <a:buNone/>
              <a:tabLst/>
              <a:defRPr sz="1600" b="0">
                <a:solidFill>
                  <a:srgbClr val="0070C0"/>
                </a:solidFill>
                <a:latin typeface="Arial" charset="0"/>
                <a:ea typeface="Arial" charset="0"/>
                <a:cs typeface="Arial" charset="0"/>
              </a:defRPr>
            </a:lvl1pPr>
            <a:lvl2pPr>
              <a:defRPr sz="1800">
                <a:solidFill>
                  <a:srgbClr val="0070C0"/>
                </a:solidFill>
                <a:latin typeface="Arial" charset="0"/>
                <a:ea typeface="Arial" charset="0"/>
                <a:cs typeface="Arial" charset="0"/>
              </a:defRPr>
            </a:lvl2pPr>
            <a:lvl3pPr>
              <a:defRPr sz="1800">
                <a:solidFill>
                  <a:srgbClr val="0070C0"/>
                </a:solidFill>
                <a:latin typeface="Arial" charset="0"/>
                <a:ea typeface="Arial" charset="0"/>
                <a:cs typeface="Arial" charset="0"/>
              </a:defRPr>
            </a:lvl3pPr>
            <a:lvl4pPr>
              <a:defRPr sz="1800">
                <a:solidFill>
                  <a:srgbClr val="0070C0"/>
                </a:solidFill>
                <a:latin typeface="Arial" charset="0"/>
                <a:ea typeface="Arial" charset="0"/>
                <a:cs typeface="Arial" charset="0"/>
              </a:defRPr>
            </a:lvl4pPr>
            <a:lvl5pPr>
              <a:defRPr sz="1800">
                <a:solidFill>
                  <a:srgbClr val="0070C0"/>
                </a:solidFill>
                <a:latin typeface="Arial" charset="0"/>
                <a:ea typeface="Arial" charset="0"/>
                <a:cs typeface="Arial" charset="0"/>
              </a:defRPr>
            </a:lvl5pPr>
          </a:lstStyle>
          <a:p>
            <a:r>
              <a:rPr lang="en-US" sz="1600" dirty="0">
                <a:solidFill>
                  <a:srgbClr val="0070AD"/>
                </a:solidFill>
                <a:latin typeface="Arial" charset="0"/>
                <a:ea typeface="Arial" charset="0"/>
                <a:cs typeface="Arial" charset="0"/>
              </a:rPr>
              <a:t>Title of your presentation</a:t>
            </a:r>
          </a:p>
        </p:txBody>
      </p:sp>
      <p:sp>
        <p:nvSpPr>
          <p:cNvPr id="2" name="Rectangle 1"/>
          <p:cNvSpPr/>
          <p:nvPr userDrawn="1"/>
        </p:nvSpPr>
        <p:spPr>
          <a:xfrm>
            <a:off x="11504277" y="6262543"/>
            <a:ext cx="436337" cy="338554"/>
          </a:xfrm>
          <a:prstGeom prst="rect">
            <a:avLst/>
          </a:prstGeom>
        </p:spPr>
        <p:txBody>
          <a:bodyPr wrap="none">
            <a:spAutoFit/>
          </a:bodyPr>
          <a:lstStyle/>
          <a:p>
            <a:pPr algn="r"/>
            <a:fld id="{1AD08E07-D956-8D48-8346-99A336203F3B}" type="slidenum">
              <a:rPr lang="en-US" sz="1600" b="1">
                <a:solidFill>
                  <a:srgbClr val="0070AD"/>
                </a:solidFill>
              </a:rPr>
              <a:pPr algn="r"/>
              <a:t>‹#›</a:t>
            </a:fld>
            <a:endParaRPr lang="en-US" sz="1600"/>
          </a:p>
        </p:txBody>
      </p:sp>
      <p:cxnSp>
        <p:nvCxnSpPr>
          <p:cNvPr id="13" name="Straight Connector 12"/>
          <p:cNvCxnSpPr/>
          <p:nvPr userDrawn="1"/>
        </p:nvCxnSpPr>
        <p:spPr>
          <a:xfrm>
            <a:off x="0" y="6023998"/>
            <a:ext cx="12192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973249" y="183999"/>
            <a:ext cx="890657" cy="890657"/>
          </a:xfrm>
          <a:prstGeom prst="rect">
            <a:avLst/>
          </a:prstGeom>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2 pics and text slide">
    <p:spTree>
      <p:nvGrpSpPr>
        <p:cNvPr id="1" name=""/>
        <p:cNvGrpSpPr/>
        <p:nvPr/>
      </p:nvGrpSpPr>
      <p:grpSpPr>
        <a:xfrm>
          <a:off x="0" y="0"/>
          <a:ext cx="0" cy="0"/>
          <a:chOff x="0" y="0"/>
          <a:chExt cx="0" cy="0"/>
        </a:xfrm>
      </p:grpSpPr>
      <p:sp>
        <p:nvSpPr>
          <p:cNvPr id="11" name="Picture Placeholder 10"/>
          <p:cNvSpPr>
            <a:spLocks noGrp="1"/>
          </p:cNvSpPr>
          <p:nvPr>
            <p:ph type="pic" sz="quarter" idx="10" hasCustomPrompt="1"/>
          </p:nvPr>
        </p:nvSpPr>
        <p:spPr>
          <a:xfrm>
            <a:off x="0" y="0"/>
            <a:ext cx="5622925" cy="6023998"/>
          </a:xfrm>
          <a:prstGeom prst="rect">
            <a:avLst/>
          </a:prstGeom>
        </p:spPr>
        <p:txBody>
          <a:bodyPr/>
          <a:lstStyle>
            <a:lvl1pPr marL="0" indent="0">
              <a:buNone/>
              <a:defRPr sz="1000">
                <a:solidFill>
                  <a:schemeClr val="bg1">
                    <a:lumMod val="50000"/>
                  </a:schemeClr>
                </a:solidFill>
              </a:defRPr>
            </a:lvl1pPr>
          </a:lstStyle>
          <a:p>
            <a:r>
              <a:rPr lang="en-US"/>
              <a:t>Square picture placeholder box.</a:t>
            </a:r>
            <a:br>
              <a:rPr lang="en-US"/>
            </a:br>
            <a:r>
              <a:rPr lang="en-US"/>
              <a:t>Place picture in this box. Either drag it onto the picture box or click the icon in the centre of the image. </a:t>
            </a:r>
            <a:br>
              <a:rPr lang="en-US"/>
            </a:br>
            <a:r>
              <a:rPr lang="en-US"/>
              <a:t>Make sure it bleeds all round (no white space) and do not distort the image to fit. </a:t>
            </a:r>
            <a:br>
              <a:rPr lang="en-US"/>
            </a:br>
            <a:r>
              <a:rPr lang="en-US"/>
              <a:t>Note this text will disappear when the image is placed in this box. </a:t>
            </a:r>
            <a:br>
              <a:rPr lang="en-US"/>
            </a:br>
            <a:endParaRPr lang="en-US"/>
          </a:p>
        </p:txBody>
      </p:sp>
      <p:sp>
        <p:nvSpPr>
          <p:cNvPr id="12" name="Content Placeholder 15"/>
          <p:cNvSpPr>
            <a:spLocks noGrp="1"/>
          </p:cNvSpPr>
          <p:nvPr>
            <p:ph sz="quarter" idx="11" hasCustomPrompt="1"/>
          </p:nvPr>
        </p:nvSpPr>
        <p:spPr>
          <a:xfrm>
            <a:off x="307497" y="6290997"/>
            <a:ext cx="4983162" cy="387350"/>
          </a:xfrm>
          <a:prstGeom prst="rect">
            <a:avLst/>
          </a:prstGeom>
        </p:spPr>
        <p:txBody>
          <a:bodyPr lIns="0" tIns="0" rIns="0" bIns="0"/>
          <a:lstStyle>
            <a:lvl1pPr marL="0" indent="0">
              <a:buNone/>
              <a:defRPr sz="1800" b="1" i="0">
                <a:latin typeface="Arial" charset="0"/>
                <a:ea typeface="Arial" charset="0"/>
                <a:cs typeface="Arial" charset="0"/>
              </a:defRPr>
            </a:lvl1pPr>
          </a:lstStyle>
          <a:p>
            <a:pPr lvl="0"/>
            <a:r>
              <a:rPr lang="en-US"/>
              <a:t>Add sub-heading here if needed</a:t>
            </a:r>
          </a:p>
        </p:txBody>
      </p:sp>
      <p:sp>
        <p:nvSpPr>
          <p:cNvPr id="15" name="Picture Placeholder 10"/>
          <p:cNvSpPr>
            <a:spLocks noGrp="1"/>
          </p:cNvSpPr>
          <p:nvPr>
            <p:ph type="pic" sz="quarter" idx="17" hasCustomPrompt="1"/>
          </p:nvPr>
        </p:nvSpPr>
        <p:spPr>
          <a:xfrm>
            <a:off x="5622924" y="3563332"/>
            <a:ext cx="2634955" cy="2460666"/>
          </a:xfrm>
          <a:prstGeom prst="rect">
            <a:avLst/>
          </a:prstGeom>
        </p:spPr>
        <p:txBody>
          <a:bodyPr/>
          <a:lstStyle>
            <a:lvl1pPr marL="0" indent="0">
              <a:buNone/>
              <a:defRPr sz="1000" baseline="0">
                <a:solidFill>
                  <a:schemeClr val="bg1">
                    <a:lumMod val="50000"/>
                  </a:schemeClr>
                </a:solidFill>
              </a:defRPr>
            </a:lvl1pPr>
          </a:lstStyle>
          <a:p>
            <a:r>
              <a:rPr lang="en-US"/>
              <a:t>Small square picture placeholder box. Place picture in this box. </a:t>
            </a:r>
            <a:br>
              <a:rPr lang="en-US"/>
            </a:br>
            <a:r>
              <a:rPr lang="en-US"/>
              <a:t>Either drag it onto the picture box or click the icon in the centre of the image. </a:t>
            </a:r>
            <a:br>
              <a:rPr lang="en-US"/>
            </a:br>
            <a:r>
              <a:rPr lang="en-US"/>
              <a:t>Make sure it bleeds all round (no white space) and do not distort the image to fit. </a:t>
            </a:r>
            <a:br>
              <a:rPr lang="en-US"/>
            </a:br>
            <a:r>
              <a:rPr lang="en-US"/>
              <a:t>Note this text will disappear when the image is placed in this box.</a:t>
            </a:r>
          </a:p>
        </p:txBody>
      </p:sp>
      <p:sp>
        <p:nvSpPr>
          <p:cNvPr id="10" name="Content Placeholder 19"/>
          <p:cNvSpPr>
            <a:spLocks noGrp="1"/>
          </p:cNvSpPr>
          <p:nvPr>
            <p:ph sz="quarter" idx="14" hasCustomPrompt="1"/>
          </p:nvPr>
        </p:nvSpPr>
        <p:spPr>
          <a:xfrm>
            <a:off x="6756400" y="6310423"/>
            <a:ext cx="4485341" cy="319431"/>
          </a:xfrm>
          <a:prstGeom prst="rect">
            <a:avLst/>
          </a:prstGeom>
        </p:spPr>
        <p:txBody>
          <a:bodyPr lIns="0" tIns="0" rIns="0" bIns="0"/>
          <a:lstStyle>
            <a:lvl1pPr marL="0" indent="0">
              <a:buNone/>
              <a:defRPr sz="1600" b="0">
                <a:solidFill>
                  <a:srgbClr val="0070AD"/>
                </a:solidFill>
                <a:latin typeface="Arial" charset="0"/>
                <a:ea typeface="Arial" charset="0"/>
                <a:cs typeface="Arial" charset="0"/>
              </a:defRPr>
            </a:lvl1pPr>
            <a:lvl2pPr>
              <a:defRPr sz="1800">
                <a:solidFill>
                  <a:srgbClr val="0070C0"/>
                </a:solidFill>
                <a:latin typeface="Arial" charset="0"/>
                <a:ea typeface="Arial" charset="0"/>
                <a:cs typeface="Arial" charset="0"/>
              </a:defRPr>
            </a:lvl2pPr>
            <a:lvl3pPr>
              <a:defRPr sz="1800">
                <a:solidFill>
                  <a:srgbClr val="0070C0"/>
                </a:solidFill>
                <a:latin typeface="Arial" charset="0"/>
                <a:ea typeface="Arial" charset="0"/>
                <a:cs typeface="Arial" charset="0"/>
              </a:defRPr>
            </a:lvl3pPr>
            <a:lvl4pPr>
              <a:defRPr sz="1800">
                <a:solidFill>
                  <a:srgbClr val="0070C0"/>
                </a:solidFill>
                <a:latin typeface="Arial" charset="0"/>
                <a:ea typeface="Arial" charset="0"/>
                <a:cs typeface="Arial" charset="0"/>
              </a:defRPr>
            </a:lvl4pPr>
            <a:lvl5pPr>
              <a:defRPr sz="1800">
                <a:solidFill>
                  <a:srgbClr val="0070C0"/>
                </a:solidFill>
                <a:latin typeface="Arial" charset="0"/>
                <a:ea typeface="Arial" charset="0"/>
                <a:cs typeface="Arial" charset="0"/>
              </a:defRPr>
            </a:lvl5pPr>
          </a:lstStyle>
          <a:p>
            <a:r>
              <a:rPr lang="en-US" sz="1600" dirty="0">
                <a:solidFill>
                  <a:srgbClr val="0070AD"/>
                </a:solidFill>
                <a:latin typeface="Arial" charset="0"/>
                <a:ea typeface="Arial" charset="0"/>
                <a:cs typeface="Arial" charset="0"/>
              </a:rPr>
              <a:t>Title of your presentation</a:t>
            </a:r>
          </a:p>
        </p:txBody>
      </p:sp>
      <p:sp>
        <p:nvSpPr>
          <p:cNvPr id="17" name="Rectangle 16"/>
          <p:cNvSpPr/>
          <p:nvPr userDrawn="1"/>
        </p:nvSpPr>
        <p:spPr>
          <a:xfrm>
            <a:off x="11504277" y="6262543"/>
            <a:ext cx="436337" cy="338554"/>
          </a:xfrm>
          <a:prstGeom prst="rect">
            <a:avLst/>
          </a:prstGeom>
        </p:spPr>
        <p:txBody>
          <a:bodyPr wrap="none">
            <a:spAutoFit/>
          </a:bodyPr>
          <a:lstStyle/>
          <a:p>
            <a:pPr algn="r"/>
            <a:fld id="{1AD08E07-D956-8D48-8346-99A336203F3B}" type="slidenum">
              <a:rPr lang="en-US" sz="1600" b="1">
                <a:solidFill>
                  <a:srgbClr val="0070AD"/>
                </a:solidFill>
              </a:rPr>
              <a:pPr algn="r"/>
              <a:t>‹#›</a:t>
            </a:fld>
            <a:endParaRPr lang="en-US" sz="1600"/>
          </a:p>
        </p:txBody>
      </p:sp>
      <p:sp>
        <p:nvSpPr>
          <p:cNvPr id="13" name="Content Placeholder 15"/>
          <p:cNvSpPr>
            <a:spLocks noGrp="1"/>
          </p:cNvSpPr>
          <p:nvPr>
            <p:ph sz="quarter" idx="16" hasCustomPrompt="1"/>
          </p:nvPr>
        </p:nvSpPr>
        <p:spPr>
          <a:xfrm>
            <a:off x="6704448" y="317026"/>
            <a:ext cx="3996063" cy="3095478"/>
          </a:xfrm>
          <a:prstGeom prst="rect">
            <a:avLst/>
          </a:prstGeom>
        </p:spPr>
        <p:txBody>
          <a:bodyPr lIns="0" tIns="0" rIns="0" bIns="0"/>
          <a:lstStyle>
            <a:lvl1pPr marL="0" indent="0">
              <a:lnSpc>
                <a:spcPct val="100000"/>
              </a:lnSpc>
              <a:spcAft>
                <a:spcPts val="1000"/>
              </a:spcAft>
              <a:buNone/>
              <a:defRPr sz="2400" b="1" baseline="0"/>
            </a:lvl1pPr>
            <a:lvl2pPr marL="14288" indent="0" algn="l">
              <a:lnSpc>
                <a:spcPct val="100000"/>
              </a:lnSpc>
              <a:spcAft>
                <a:spcPts val="600"/>
              </a:spcAft>
              <a:buNone/>
              <a:tabLst/>
              <a:defRPr sz="2000" baseline="0"/>
            </a:lvl2pPr>
            <a:lvl3pPr marL="404813" marR="0" indent="-219075" algn="l" defTabSz="914400" rtl="0" eaLnBrk="1" fontAlgn="auto" latinLnBrk="0" hangingPunct="1">
              <a:lnSpc>
                <a:spcPct val="90000"/>
              </a:lnSpc>
              <a:spcBef>
                <a:spcPts val="500"/>
              </a:spcBef>
              <a:spcAft>
                <a:spcPts val="0"/>
              </a:spcAft>
              <a:buClrTx/>
              <a:buSzTx/>
              <a:buFont typeface="Arial" charset="0"/>
              <a:buChar char="•"/>
              <a:tabLst/>
              <a:defRPr sz="2000"/>
            </a:lvl3pPr>
            <a:lvl4pPr marL="711200" marR="0" indent="-263525" algn="l" defTabSz="914400" rtl="0" eaLnBrk="1" fontAlgn="auto" latinLnBrk="0" hangingPunct="1">
              <a:lnSpc>
                <a:spcPct val="90000"/>
              </a:lnSpc>
              <a:spcBef>
                <a:spcPts val="500"/>
              </a:spcBef>
              <a:spcAft>
                <a:spcPts val="0"/>
              </a:spcAft>
              <a:buClrTx/>
              <a:buSzTx/>
              <a:buFont typeface="Arial" charset="0"/>
              <a:buChar char="•"/>
              <a:tabLst/>
              <a:defRPr sz="2000"/>
            </a:lvl4pPr>
            <a:lvl5pPr marL="1828800" indent="0">
              <a:buNone/>
              <a:defRPr/>
            </a:lvl5pPr>
          </a:lstStyle>
          <a:p>
            <a:pPr lvl="0"/>
            <a:r>
              <a:rPr lang="en-US"/>
              <a:t>Headings are Arial Bold 24pt (level 1)</a:t>
            </a:r>
          </a:p>
          <a:p>
            <a:pPr lvl="1"/>
            <a:r>
              <a:rPr lang="en-US"/>
              <a:t>Add text here 20pt (level 2)</a:t>
            </a:r>
          </a:p>
          <a:p>
            <a:pPr marL="404813" marR="0" lvl="2" indent="-219075" algn="l" defTabSz="914400" rtl="0" eaLnBrk="1" fontAlgn="auto" latinLnBrk="0" hangingPunct="1">
              <a:lnSpc>
                <a:spcPct val="90000"/>
              </a:lnSpc>
              <a:spcBef>
                <a:spcPts val="500"/>
              </a:spcBef>
              <a:spcAft>
                <a:spcPts val="0"/>
              </a:spcAft>
              <a:buClrTx/>
              <a:buSzTx/>
              <a:buFont typeface="Arial" charset="0"/>
              <a:buChar char="•"/>
              <a:tabLst/>
              <a:defRPr/>
            </a:pPr>
            <a:r>
              <a:rPr lang="en-US"/>
              <a:t>indented text (level 3)</a:t>
            </a:r>
          </a:p>
          <a:p>
            <a:pPr marL="711200" marR="0" lvl="3" indent="-263525" algn="l" defTabSz="914400" rtl="0" eaLnBrk="1" fontAlgn="auto" latinLnBrk="0" hangingPunct="1">
              <a:lnSpc>
                <a:spcPct val="90000"/>
              </a:lnSpc>
              <a:spcBef>
                <a:spcPts val="500"/>
              </a:spcBef>
              <a:spcAft>
                <a:spcPts val="0"/>
              </a:spcAft>
              <a:buClrTx/>
              <a:buSzTx/>
              <a:buFont typeface="Arial" charset="0"/>
              <a:buChar char="•"/>
              <a:tabLst/>
              <a:defRPr/>
            </a:pPr>
            <a:r>
              <a:rPr lang="en-US"/>
              <a:t>double indented text (level 4)</a:t>
            </a:r>
          </a:p>
        </p:txBody>
      </p:sp>
      <p:cxnSp>
        <p:nvCxnSpPr>
          <p:cNvPr id="14" name="Straight Connector 13"/>
          <p:cNvCxnSpPr/>
          <p:nvPr userDrawn="1"/>
        </p:nvCxnSpPr>
        <p:spPr>
          <a:xfrm>
            <a:off x="0" y="6023998"/>
            <a:ext cx="12192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pic>
        <p:nvPicPr>
          <p:cNvPr id="16" name="Picture 1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973249" y="183999"/>
            <a:ext cx="890657" cy="890657"/>
          </a:xfrm>
          <a:prstGeom prst="rect">
            <a:avLst/>
          </a:prstGeom>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1.xml"/><Relationship Id="rId2" Type="http://schemas.openxmlformats.org/officeDocument/2006/relationships/slideLayout" Target="../slideLayouts/slideLayout10.xml"/><Relationship Id="rId1" Type="http://schemas.openxmlformats.org/officeDocument/2006/relationships/slideLayout" Target="../slideLayouts/slideLayout9.xml"/><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1103465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71" r:id="rId4"/>
    <p:sldLayoutId id="2147483659" r:id="rId5"/>
    <p:sldLayoutId id="2147483653" r:id="rId6"/>
    <p:sldLayoutId id="2147483657" r:id="rId7"/>
    <p:sldLayoutId id="2147483658" r:id="rId8"/>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1371600" indent="-1362075" algn="l" defTabSz="914400" rtl="0" eaLnBrk="1" latinLnBrk="0" hangingPunct="1">
        <a:lnSpc>
          <a:spcPct val="90000"/>
        </a:lnSpc>
        <a:spcBef>
          <a:spcPts val="1000"/>
        </a:spcBef>
        <a:spcAft>
          <a:spcPts val="600"/>
        </a:spcAft>
        <a:buFont typeface="Arial"/>
        <a:buNone/>
        <a:tabLst/>
        <a:defRPr sz="2000" b="1" kern="1200">
          <a:solidFill>
            <a:schemeClr val="tx1"/>
          </a:solidFill>
          <a:latin typeface="+mn-lt"/>
          <a:ea typeface="+mn-ea"/>
          <a:cs typeface="+mn-cs"/>
        </a:defRPr>
      </a:lvl1pPr>
      <a:lvl2pPr marL="1371600" indent="-1362075" algn="l" defTabSz="914400" rtl="0" eaLnBrk="1" latinLnBrk="0" hangingPunct="1">
        <a:lnSpc>
          <a:spcPct val="90000"/>
        </a:lnSpc>
        <a:spcBef>
          <a:spcPts val="500"/>
        </a:spcBef>
        <a:spcAft>
          <a:spcPts val="600"/>
        </a:spcAft>
        <a:buFont typeface="Arial"/>
        <a:buNone/>
        <a:tabLst/>
        <a:defRPr sz="2000" kern="1200">
          <a:solidFill>
            <a:schemeClr val="tx1"/>
          </a:solidFill>
          <a:latin typeface="+mn-lt"/>
          <a:ea typeface="+mn-ea"/>
          <a:cs typeface="+mn-cs"/>
        </a:defRPr>
      </a:lvl2pPr>
      <a:lvl3pPr marL="1371600" indent="-1362075" algn="l" defTabSz="914400" rtl="0" eaLnBrk="1" latinLnBrk="0" hangingPunct="1">
        <a:lnSpc>
          <a:spcPct val="90000"/>
        </a:lnSpc>
        <a:spcBef>
          <a:spcPts val="500"/>
        </a:spcBef>
        <a:buFont typeface="Arial"/>
        <a:buNone/>
        <a:tabLst/>
        <a:defRPr sz="1200" kern="1200">
          <a:solidFill>
            <a:schemeClr val="tx1"/>
          </a:solidFill>
          <a:latin typeface="+mn-lt"/>
          <a:ea typeface="+mn-ea"/>
          <a:cs typeface="+mn-cs"/>
        </a:defRPr>
      </a:lvl3pPr>
      <a:lvl4pPr marL="492125" indent="-219075" algn="l" defTabSz="914400" rtl="0" eaLnBrk="1" latinLnBrk="0" hangingPunct="1">
        <a:lnSpc>
          <a:spcPct val="90000"/>
        </a:lnSpc>
        <a:spcBef>
          <a:spcPts val="500"/>
        </a:spcBef>
        <a:buFont typeface="Arial" charset="0"/>
        <a:buChar char="•"/>
        <a:tabLst/>
        <a:defRPr sz="1200" kern="1200">
          <a:solidFill>
            <a:schemeClr val="tx1"/>
          </a:solidFill>
          <a:latin typeface="+mn-lt"/>
          <a:ea typeface="+mn-ea"/>
          <a:cs typeface="+mn-cs"/>
        </a:defRPr>
      </a:lvl4pPr>
      <a:lvl5pPr marL="711200" indent="0" algn="l" defTabSz="914400" rtl="0" eaLnBrk="1" latinLnBrk="0" hangingPunct="1">
        <a:lnSpc>
          <a:spcPct val="90000"/>
        </a:lnSpc>
        <a:spcBef>
          <a:spcPts val="500"/>
        </a:spcBef>
        <a:buFont typeface="Arial"/>
        <a:buChar char="•"/>
        <a:tabLst>
          <a:tab pos="349250" algn="l"/>
        </a:tabLst>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202585"/>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1371600" indent="-1362075" algn="l" defTabSz="914400" rtl="0" eaLnBrk="1" latinLnBrk="0" hangingPunct="1">
        <a:lnSpc>
          <a:spcPct val="90000"/>
        </a:lnSpc>
        <a:spcBef>
          <a:spcPts val="1000"/>
        </a:spcBef>
        <a:spcAft>
          <a:spcPts val="600"/>
        </a:spcAft>
        <a:buFont typeface="Arial"/>
        <a:buNone/>
        <a:tabLst/>
        <a:defRPr sz="2000" b="1" kern="1200">
          <a:solidFill>
            <a:schemeClr val="tx1"/>
          </a:solidFill>
          <a:latin typeface="+mn-lt"/>
          <a:ea typeface="+mn-ea"/>
          <a:cs typeface="+mn-cs"/>
        </a:defRPr>
      </a:lvl1pPr>
      <a:lvl2pPr marL="1371600" indent="-1362075" algn="l" defTabSz="914400" rtl="0" eaLnBrk="1" latinLnBrk="0" hangingPunct="1">
        <a:lnSpc>
          <a:spcPct val="90000"/>
        </a:lnSpc>
        <a:spcBef>
          <a:spcPts val="500"/>
        </a:spcBef>
        <a:spcAft>
          <a:spcPts val="600"/>
        </a:spcAft>
        <a:buFont typeface="Arial"/>
        <a:buNone/>
        <a:tabLst/>
        <a:defRPr sz="2000" kern="1200">
          <a:solidFill>
            <a:schemeClr val="tx1"/>
          </a:solidFill>
          <a:latin typeface="+mn-lt"/>
          <a:ea typeface="+mn-ea"/>
          <a:cs typeface="+mn-cs"/>
        </a:defRPr>
      </a:lvl2pPr>
      <a:lvl3pPr marL="1371600" indent="-1362075" algn="l" defTabSz="914400" rtl="0" eaLnBrk="1" latinLnBrk="0" hangingPunct="1">
        <a:lnSpc>
          <a:spcPct val="90000"/>
        </a:lnSpc>
        <a:spcBef>
          <a:spcPts val="500"/>
        </a:spcBef>
        <a:buFont typeface="Arial"/>
        <a:buNone/>
        <a:tabLst/>
        <a:defRPr sz="1200" kern="1200">
          <a:solidFill>
            <a:schemeClr val="tx1"/>
          </a:solidFill>
          <a:latin typeface="+mn-lt"/>
          <a:ea typeface="+mn-ea"/>
          <a:cs typeface="+mn-cs"/>
        </a:defRPr>
      </a:lvl3pPr>
      <a:lvl4pPr marL="492125" indent="-219075" algn="l" defTabSz="914400" rtl="0" eaLnBrk="1" latinLnBrk="0" hangingPunct="1">
        <a:lnSpc>
          <a:spcPct val="90000"/>
        </a:lnSpc>
        <a:spcBef>
          <a:spcPts val="500"/>
        </a:spcBef>
        <a:buFont typeface="Arial" charset="0"/>
        <a:buChar char="•"/>
        <a:tabLst/>
        <a:defRPr sz="1200" kern="1200">
          <a:solidFill>
            <a:schemeClr val="tx1"/>
          </a:solidFill>
          <a:latin typeface="+mn-lt"/>
          <a:ea typeface="+mn-ea"/>
          <a:cs typeface="+mn-cs"/>
        </a:defRPr>
      </a:lvl4pPr>
      <a:lvl5pPr marL="711200" indent="0" algn="l" defTabSz="914400" rtl="0" eaLnBrk="1" latinLnBrk="0" hangingPunct="1">
        <a:lnSpc>
          <a:spcPct val="90000"/>
        </a:lnSpc>
        <a:spcBef>
          <a:spcPts val="500"/>
        </a:spcBef>
        <a:buFont typeface="Arial"/>
        <a:buChar char="•"/>
        <a:tabLst>
          <a:tab pos="349250" algn="l"/>
        </a:tabLst>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4.xml"/><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type="title" idx="4294967295"/>
          </p:nvPr>
        </p:nvSpPr>
        <p:spPr>
          <a:xfrm>
            <a:off x="307497" y="411163"/>
            <a:ext cx="5818188" cy="4455066"/>
          </a:xfrm>
          <a:prstGeom prst="rect">
            <a:avLst/>
          </a:prstGeom>
          <a:noFill/>
          <a:ln>
            <a:noFill/>
            <a:prstDash/>
          </a:ln>
          <a:effectLst/>
        </p:spPr>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p>
            <a:pPr marL="0" marR="0" lvl="0" indent="0" algn="ctr" defTabSz="914400" rtl="0" eaLnBrk="1" fontAlgn="auto" latinLnBrk="0" hangingPunct="1">
              <a:lnSpc>
                <a:spcPct val="90000"/>
              </a:lnSpc>
              <a:spcBef>
                <a:spcPct val="0"/>
              </a:spcBef>
              <a:spcAft>
                <a:spcPts val="600"/>
              </a:spcAft>
              <a:buClrTx/>
              <a:buSzTx/>
              <a:buFont typeface="Arial"/>
              <a:buNone/>
              <a:tabLst/>
              <a:defRPr/>
            </a:pPr>
            <a:endParaRPr kumimoji="0" lang="en-GB" altLang="en-US" sz="2400" b="1" i="0" u="none" strike="noStrike" kern="1200" cap="none" spc="0" normalizeH="0" baseline="0" noProof="0" dirty="0">
              <a:ln>
                <a:noFill/>
              </a:ln>
              <a:solidFill>
                <a:schemeClr val="tx1"/>
              </a:solidFill>
              <a:effectLst/>
              <a:uLnTx/>
              <a:uFillTx/>
              <a:latin typeface="Arial" charset="0"/>
              <a:ea typeface="Arial" charset="0"/>
              <a:cs typeface="Arial" charset="0"/>
            </a:endParaRPr>
          </a:p>
          <a:p>
            <a:pPr marL="0" marR="0" lvl="0" indent="0" algn="ctr" defTabSz="914400" rtl="0" eaLnBrk="1" fontAlgn="auto" latinLnBrk="0" hangingPunct="1">
              <a:lnSpc>
                <a:spcPct val="90000"/>
              </a:lnSpc>
              <a:spcBef>
                <a:spcPct val="0"/>
              </a:spcBef>
              <a:spcAft>
                <a:spcPts val="600"/>
              </a:spcAft>
              <a:buClrTx/>
              <a:buSzTx/>
              <a:buFont typeface="Arial"/>
              <a:buNone/>
              <a:tabLst/>
              <a:defRPr/>
            </a:pPr>
            <a:r>
              <a:rPr kumimoji="0" lang="en-GB" altLang="en-US" sz="4000" b="1" i="0" u="none" strike="noStrike" kern="1200" cap="none" spc="0" normalizeH="0" baseline="0" noProof="0" dirty="0">
                <a:ln>
                  <a:noFill/>
                </a:ln>
                <a:solidFill>
                  <a:schemeClr val="tx1"/>
                </a:solidFill>
                <a:effectLst/>
                <a:uLnTx/>
                <a:uFillTx/>
                <a:latin typeface="Arial" charset="0"/>
                <a:ea typeface="Arial" charset="0"/>
                <a:cs typeface="Arial" charset="0"/>
              </a:rPr>
              <a:t>Ethnicity Pay Gap Report</a:t>
            </a:r>
          </a:p>
          <a:p>
            <a:pPr marL="0" marR="0" lvl="0" indent="0" algn="ctr" defTabSz="914400" rtl="0" eaLnBrk="1" fontAlgn="auto" latinLnBrk="0" hangingPunct="1">
              <a:lnSpc>
                <a:spcPct val="90000"/>
              </a:lnSpc>
              <a:spcBef>
                <a:spcPct val="0"/>
              </a:spcBef>
              <a:spcAft>
                <a:spcPts val="600"/>
              </a:spcAft>
              <a:buClrTx/>
              <a:buSzTx/>
              <a:buFont typeface="Arial"/>
              <a:buNone/>
              <a:tabLst/>
              <a:defRPr/>
            </a:pPr>
            <a:endParaRPr kumimoji="0" lang="en-GB" altLang="en-US" sz="4000" b="1" i="0" u="none" strike="noStrike" kern="1200" cap="none" spc="0" normalizeH="0" baseline="0" noProof="0" dirty="0">
              <a:ln>
                <a:noFill/>
              </a:ln>
              <a:solidFill>
                <a:schemeClr val="tx1"/>
              </a:solidFill>
              <a:effectLst/>
              <a:uLnTx/>
              <a:uFillTx/>
              <a:latin typeface="Arial" charset="0"/>
              <a:ea typeface="Arial" charset="0"/>
              <a:cs typeface="Arial" charset="0"/>
            </a:endParaRPr>
          </a:p>
          <a:p>
            <a:pPr marL="0" marR="0" lvl="0" indent="0" algn="ctr" defTabSz="914400" rtl="0" eaLnBrk="1" fontAlgn="auto" latinLnBrk="0" hangingPunct="1">
              <a:lnSpc>
                <a:spcPct val="90000"/>
              </a:lnSpc>
              <a:spcBef>
                <a:spcPct val="0"/>
              </a:spcBef>
              <a:spcAft>
                <a:spcPts val="600"/>
              </a:spcAft>
              <a:buClrTx/>
              <a:buSzTx/>
              <a:buFont typeface="Arial"/>
              <a:buNone/>
              <a:tabLst/>
              <a:defRPr/>
            </a:pPr>
            <a:r>
              <a:rPr kumimoji="0" lang="en-GB" altLang="en-US" sz="4000" b="1" i="0" u="none" strike="noStrike" kern="1200" cap="none" spc="0" normalizeH="0" baseline="0" noProof="0" dirty="0">
                <a:ln>
                  <a:noFill/>
                </a:ln>
                <a:solidFill>
                  <a:schemeClr val="tx1"/>
                </a:solidFill>
                <a:effectLst/>
                <a:uLnTx/>
                <a:uFillTx/>
                <a:latin typeface="Arial" charset="0"/>
                <a:ea typeface="Arial" charset="0"/>
                <a:cs typeface="Arial" charset="0"/>
              </a:rPr>
              <a:t>March 2023</a:t>
            </a:r>
          </a:p>
        </p:txBody>
      </p:sp>
      <p:sp>
        <p:nvSpPr>
          <p:cNvPr id="3" name="Content Placeholder 2"/>
          <p:cNvSpPr>
            <a:spLocks noGrp="1"/>
          </p:cNvSpPr>
          <p:nvPr>
            <p:ph sz="quarter" idx="15"/>
          </p:nvPr>
        </p:nvSpPr>
        <p:spPr/>
        <p:txBody>
          <a:bodyPr/>
          <a:lstStyle/>
          <a:p>
            <a:r>
              <a:rPr lang="en-US" dirty="0"/>
              <a:t>March 2024</a:t>
            </a:r>
          </a:p>
        </p:txBody>
      </p:sp>
      <p:sp>
        <p:nvSpPr>
          <p:cNvPr id="4" name="Content Placeholder 3"/>
          <p:cNvSpPr>
            <a:spLocks noGrp="1"/>
          </p:cNvSpPr>
          <p:nvPr>
            <p:ph sz="quarter" idx="16"/>
          </p:nvPr>
        </p:nvSpPr>
        <p:spPr>
          <a:xfrm>
            <a:off x="307497" y="5044595"/>
            <a:ext cx="5818188" cy="504296"/>
          </a:xfrm>
        </p:spPr>
        <p:txBody>
          <a:bodyPr/>
          <a:lstStyle/>
          <a:p>
            <a:r>
              <a:rPr lang="en-US" dirty="0"/>
              <a:t>Amanda Wood, Associate Director of Workforce</a:t>
            </a:r>
          </a:p>
          <a:p>
            <a:r>
              <a:rPr lang="en-US" dirty="0"/>
              <a:t>Dulani </a:t>
            </a:r>
            <a:r>
              <a:rPr lang="en-GB" dirty="0"/>
              <a:t>Liyanage, Senior Workforce Intelligence Analyst</a:t>
            </a:r>
            <a:endParaRPr lang="en-US" dirty="0"/>
          </a:p>
        </p:txBody>
      </p:sp>
    </p:spTree>
    <p:extLst>
      <p:ext uri="{BB962C8B-B14F-4D97-AF65-F5344CB8AC3E}">
        <p14:creationId xmlns:p14="http://schemas.microsoft.com/office/powerpoint/2010/main" val="9044769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type="title" idx="4294967295"/>
          </p:nvPr>
        </p:nvSpPr>
        <p:spPr>
          <a:xfrm>
            <a:off x="443345" y="244585"/>
            <a:ext cx="9344503" cy="848782"/>
          </a:xfrm>
          <a:prstGeom prst="rect">
            <a:avLst/>
          </a:prstGeom>
          <a:noFill/>
          <a:ln>
            <a:noFill/>
            <a:prstDash/>
          </a:ln>
          <a:effectLst/>
        </p:spPr>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p>
            <a:pPr marL="0" marR="0" lvl="0" indent="0" algn="l" defTabSz="914400" rtl="0" eaLnBrk="1" fontAlgn="auto" latinLnBrk="0" hangingPunct="1">
              <a:lnSpc>
                <a:spcPct val="90000"/>
              </a:lnSpc>
              <a:spcBef>
                <a:spcPts val="1000"/>
              </a:spcBef>
              <a:spcAft>
                <a:spcPts val="600"/>
              </a:spcAft>
              <a:buClrTx/>
              <a:buSzTx/>
              <a:buFont typeface="Arial"/>
              <a:buNone/>
              <a:tabLst/>
              <a:defRPr/>
            </a:pPr>
            <a:r>
              <a:rPr kumimoji="0" lang="en-GB" altLang="en-US" sz="2400" b="1" i="0" u="none" strike="noStrike" kern="1200" cap="none" spc="0" normalizeH="0" baseline="0" noProof="0" dirty="0">
                <a:ln>
                  <a:noFill/>
                </a:ln>
                <a:solidFill>
                  <a:schemeClr val="tx1"/>
                </a:solidFill>
                <a:effectLst/>
                <a:uLnTx/>
                <a:uFillTx/>
                <a:latin typeface="Arial" charset="0"/>
                <a:ea typeface="Arial" charset="0"/>
                <a:cs typeface="Arial" charset="0"/>
              </a:rPr>
              <a:t>Mean &amp; Median Pay Gap – Historic Data</a:t>
            </a:r>
            <a:endParaRPr kumimoji="0" lang="en-GB" sz="2400" b="1" i="0" u="none" strike="noStrike" kern="1200" cap="none" spc="0" normalizeH="0" baseline="0" noProof="0" dirty="0">
              <a:ln>
                <a:noFill/>
              </a:ln>
              <a:solidFill>
                <a:schemeClr val="tx1"/>
              </a:solidFill>
              <a:effectLst/>
              <a:uLnTx/>
              <a:uFillTx/>
              <a:latin typeface="Arial" charset="0"/>
              <a:ea typeface="Arial" charset="0"/>
              <a:cs typeface="Arial" charset="0"/>
            </a:endParaRPr>
          </a:p>
        </p:txBody>
      </p:sp>
      <p:pic>
        <p:nvPicPr>
          <p:cNvPr id="7" name="Picture 6" descr="A graph showing CUH's ethnicity profile over seven years. January 2017 showed that 18% of the workforce reported as black, ethnic or minority (BME). This has increased year-on-year. In January 2024 34% reported as BME. "/>
          <p:cNvPicPr>
            <a:picLocks noChangeAspect="1"/>
          </p:cNvPicPr>
          <p:nvPr/>
        </p:nvPicPr>
        <p:blipFill rotWithShape="1">
          <a:blip r:embed="rId2"/>
          <a:srcRect r="77529"/>
          <a:stretch/>
        </p:blipFill>
        <p:spPr>
          <a:xfrm>
            <a:off x="376670" y="1316947"/>
            <a:ext cx="2445328" cy="2705936"/>
          </a:xfrm>
          <a:prstGeom prst="rect">
            <a:avLst/>
          </a:prstGeom>
        </p:spPr>
      </p:pic>
      <p:sp>
        <p:nvSpPr>
          <p:cNvPr id="3" name="Content Placeholder 2">
            <a:extLst>
              <a:ext uri="{C183D7F6-B498-43B3-948B-1728B52AA6E4}">
                <adec:decorative xmlns:adec="http://schemas.microsoft.com/office/drawing/2017/decorative" val="1"/>
              </a:ext>
            </a:extLst>
          </p:cNvPr>
          <p:cNvSpPr>
            <a:spLocks noGrp="1"/>
          </p:cNvSpPr>
          <p:nvPr>
            <p:ph sz="quarter" idx="14"/>
          </p:nvPr>
        </p:nvSpPr>
        <p:spPr/>
        <p:txBody>
          <a:bodyPr/>
          <a:lstStyle/>
          <a:p>
            <a:pPr algn="ctr">
              <a:spcBef>
                <a:spcPct val="0"/>
              </a:spcBef>
            </a:pPr>
            <a:r>
              <a:rPr lang="en-GB" altLang="en-US" dirty="0">
                <a:solidFill>
                  <a:schemeClr val="tx2"/>
                </a:solidFill>
              </a:rPr>
              <a:t>Ethnicity Pay Gap Report- March 2023</a:t>
            </a:r>
          </a:p>
        </p:txBody>
      </p:sp>
      <p:sp>
        <p:nvSpPr>
          <p:cNvPr id="2" name="Rectangle 1">
            <a:extLst>
              <a:ext uri="{C183D7F6-B498-43B3-948B-1728B52AA6E4}">
                <adec:decorative xmlns:adec="http://schemas.microsoft.com/office/drawing/2017/decorative" val="1"/>
              </a:ext>
            </a:extLst>
          </p:cNvPr>
          <p:cNvSpPr/>
          <p:nvPr/>
        </p:nvSpPr>
        <p:spPr>
          <a:xfrm>
            <a:off x="2888673" y="1039091"/>
            <a:ext cx="7128163" cy="303414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9" name="Picture 8" descr="A graph showing the mean average hourly rate by ethnicity. In 2017 the gap was 5.0%. 2018 it was 4.6%. 2019 1.2%. 2020 1.0%. 2021 0.2%. 2022 1.7%. In 2023 the gap was 2.9%."/>
          <p:cNvPicPr>
            <a:picLocks noChangeAspect="1"/>
          </p:cNvPicPr>
          <p:nvPr/>
        </p:nvPicPr>
        <p:blipFill rotWithShape="1">
          <a:blip r:embed="rId3"/>
          <a:srcRect r="50488"/>
          <a:stretch/>
        </p:blipFill>
        <p:spPr>
          <a:xfrm>
            <a:off x="2888673" y="1348095"/>
            <a:ext cx="4472427" cy="2702112"/>
          </a:xfrm>
          <a:prstGeom prst="rect">
            <a:avLst/>
          </a:prstGeom>
        </p:spPr>
      </p:pic>
      <p:pic>
        <p:nvPicPr>
          <p:cNvPr id="6" name="Picture 5" descr="A graph showing the median average hourly rate by ethnicity. In 2017 the gap was 4.7%. In 2018 it was -3.4%. 2019 0.1%. 2020 0.0%. 2021 0.4%. 2022 3.1%. In 2023 the gap was 4.1%.">
            <a:extLst>
              <a:ext uri="{FF2B5EF4-FFF2-40B4-BE49-F238E27FC236}">
                <a16:creationId xmlns:a16="http://schemas.microsoft.com/office/drawing/2014/main" id="{4F16D96C-CB3C-DF59-A68D-C0439066F250}"/>
              </a:ext>
            </a:extLst>
          </p:cNvPr>
          <p:cNvPicPr>
            <a:picLocks noChangeAspect="1"/>
          </p:cNvPicPr>
          <p:nvPr/>
        </p:nvPicPr>
        <p:blipFill rotWithShape="1">
          <a:blip r:embed="rId3"/>
          <a:srcRect l="50472"/>
          <a:stretch/>
        </p:blipFill>
        <p:spPr>
          <a:xfrm>
            <a:off x="7411106" y="1348095"/>
            <a:ext cx="4337549" cy="2619729"/>
          </a:xfrm>
          <a:prstGeom prst="rect">
            <a:avLst/>
          </a:prstGeom>
        </p:spPr>
      </p:pic>
      <p:sp>
        <p:nvSpPr>
          <p:cNvPr id="5" name="TextBox 4"/>
          <p:cNvSpPr txBox="1"/>
          <p:nvPr/>
        </p:nvSpPr>
        <p:spPr>
          <a:xfrm>
            <a:off x="443345" y="4359211"/>
            <a:ext cx="11441159" cy="461665"/>
          </a:xfrm>
          <a:prstGeom prst="rect">
            <a:avLst/>
          </a:prstGeom>
          <a:noFill/>
        </p:spPr>
        <p:txBody>
          <a:bodyPr wrap="square" rtlCol="0">
            <a:spAutoFit/>
          </a:bodyPr>
          <a:lstStyle/>
          <a:p>
            <a:r>
              <a:rPr lang="en-US" sz="1200" dirty="0"/>
              <a:t>When considering the ethnicity pay gap over time, there is a gradual change from a pay gap of 4.7% in </a:t>
            </a:r>
            <a:r>
              <a:rPr lang="en-US" sz="1200" dirty="0" err="1"/>
              <a:t>favour</a:t>
            </a:r>
            <a:r>
              <a:rPr lang="en-US" sz="1200" dirty="0"/>
              <a:t> of ethnic minority staff in 2017 to a 4.1% pay gap of in </a:t>
            </a:r>
            <a:r>
              <a:rPr lang="en-US" sz="1200" dirty="0" err="1"/>
              <a:t>favour</a:t>
            </a:r>
            <a:r>
              <a:rPr lang="en-US" sz="1200" dirty="0"/>
              <a:t> of those reporting as white in 2023.  This trend is occurring as the proportion of ethnic minority staff employed at CUH is increasing over the same time frame.</a:t>
            </a:r>
            <a:endParaRPr lang="en-GB" sz="1200" dirty="0"/>
          </a:p>
        </p:txBody>
      </p:sp>
    </p:spTree>
    <p:extLst>
      <p:ext uri="{BB962C8B-B14F-4D97-AF65-F5344CB8AC3E}">
        <p14:creationId xmlns:p14="http://schemas.microsoft.com/office/powerpoint/2010/main" val="8491065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C183D7F6-B498-43B3-948B-1728B52AA6E4}">
                <adec:decorative xmlns:adec="http://schemas.microsoft.com/office/drawing/2017/decorative" val="1"/>
              </a:ext>
            </a:extLst>
          </p:cNvPr>
          <p:cNvSpPr>
            <a:spLocks noGrp="1"/>
          </p:cNvSpPr>
          <p:nvPr>
            <p:ph sz="quarter" idx="14"/>
          </p:nvPr>
        </p:nvSpPr>
        <p:spPr/>
        <p:txBody>
          <a:bodyPr/>
          <a:lstStyle/>
          <a:p>
            <a:pPr algn="ctr">
              <a:spcBef>
                <a:spcPct val="0"/>
              </a:spcBef>
            </a:pPr>
            <a:r>
              <a:rPr lang="en-GB" altLang="en-US" dirty="0">
                <a:solidFill>
                  <a:schemeClr val="tx2"/>
                </a:solidFill>
              </a:rPr>
              <a:t>Ethnicity Pay Gap Report- March 2023</a:t>
            </a:r>
          </a:p>
        </p:txBody>
      </p:sp>
      <p:sp>
        <p:nvSpPr>
          <p:cNvPr id="4" name="Content Placeholder 3"/>
          <p:cNvSpPr>
            <a:spLocks noGrp="1"/>
          </p:cNvSpPr>
          <p:nvPr>
            <p:ph type="title" idx="4294967295"/>
          </p:nvPr>
        </p:nvSpPr>
        <p:spPr>
          <a:xfrm>
            <a:off x="307496" y="336552"/>
            <a:ext cx="9344503" cy="848782"/>
          </a:xfrm>
          <a:prstGeom prst="rect">
            <a:avLst/>
          </a:prstGeom>
          <a:noFill/>
          <a:ln>
            <a:noFill/>
            <a:prstDash/>
          </a:ln>
          <a:effectLst/>
        </p:spPr>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p>
            <a:pPr marL="0" marR="0" lvl="0" indent="0" algn="l" defTabSz="914400" rtl="0" eaLnBrk="1" fontAlgn="auto" latinLnBrk="0" hangingPunct="1">
              <a:lnSpc>
                <a:spcPct val="90000"/>
              </a:lnSpc>
              <a:spcBef>
                <a:spcPts val="1000"/>
              </a:spcBef>
              <a:spcAft>
                <a:spcPts val="600"/>
              </a:spcAft>
              <a:buClrTx/>
              <a:buSzTx/>
              <a:buFont typeface="Arial"/>
              <a:buNone/>
              <a:tabLst/>
              <a:defRPr/>
            </a:pPr>
            <a:r>
              <a:rPr kumimoji="0" lang="en-GB" altLang="en-US" sz="2400" b="1" i="0" u="none" strike="noStrike" kern="1200" cap="none" spc="0" normalizeH="0" baseline="0" noProof="0" dirty="0">
                <a:ln>
                  <a:noFill/>
                </a:ln>
                <a:solidFill>
                  <a:schemeClr val="tx1"/>
                </a:solidFill>
                <a:effectLst/>
                <a:uLnTx/>
                <a:uFillTx/>
                <a:latin typeface="Arial" charset="0"/>
                <a:ea typeface="Arial" charset="0"/>
                <a:cs typeface="Arial" charset="0"/>
              </a:rPr>
              <a:t>Reducing the Ethnicity Pay Gap</a:t>
            </a:r>
            <a:endParaRPr kumimoji="0" lang="en-GB" sz="2400" b="1" i="0" u="none" strike="noStrike" kern="1200" cap="none" spc="0" normalizeH="0" baseline="0" noProof="0" dirty="0">
              <a:ln>
                <a:noFill/>
              </a:ln>
              <a:solidFill>
                <a:schemeClr val="tx1"/>
              </a:solidFill>
              <a:effectLst/>
              <a:uLnTx/>
              <a:uFillTx/>
              <a:latin typeface="Arial" charset="0"/>
              <a:ea typeface="Arial" charset="0"/>
              <a:cs typeface="Arial" charset="0"/>
            </a:endParaRPr>
          </a:p>
        </p:txBody>
      </p:sp>
      <p:sp>
        <p:nvSpPr>
          <p:cNvPr id="5" name="Content Placeholder 4"/>
          <p:cNvSpPr>
            <a:spLocks noGrp="1"/>
          </p:cNvSpPr>
          <p:nvPr>
            <p:ph sz="quarter" idx="18"/>
          </p:nvPr>
        </p:nvSpPr>
        <p:spPr>
          <a:xfrm>
            <a:off x="949036" y="1185334"/>
            <a:ext cx="9552423" cy="4552239"/>
          </a:xfrm>
        </p:spPr>
        <p:txBody>
          <a:bodyPr/>
          <a:lstStyle/>
          <a:p>
            <a:pPr>
              <a:defRPr/>
            </a:pPr>
            <a:r>
              <a:rPr lang="en-US" sz="1200" dirty="0"/>
              <a:t>This is the second CUH Ethnicity Pay gap report, which has been produced as part of CUH’s commitment to improve inclusion and create a fair workplace. CUH has a mean ethnicity pay gap of 2.9% and 4.1% median ethnicity pay gap. The primary drivers of this gap are the higher proportion of ethnic minority staff in lower banded roles, a higher representation of white staff in the upper quartile and medical workforce.  When the ethnicity pay gap is reviewed over the position has become increasingly worse for ethnic minority staff since 2017.  When considering the intersection with gender, the pay gap is increased further.</a:t>
            </a:r>
          </a:p>
          <a:p>
            <a:pPr>
              <a:defRPr/>
            </a:pPr>
            <a:r>
              <a:rPr lang="en-US" sz="1200" dirty="0"/>
              <a:t>The Trust is committed to ensuring equity within the workforce and on this basis, has identified a number of actions to take forward which are aligned to actions identified in the WRES action plan: </a:t>
            </a:r>
          </a:p>
          <a:p>
            <a:pPr>
              <a:defRPr/>
            </a:pPr>
            <a:r>
              <a:rPr lang="en-US" sz="1200" dirty="0"/>
              <a:t>• Undertake a deeper level of analysis of the available pay data to better understand the drivers and potential actions.</a:t>
            </a:r>
            <a:endParaRPr lang="en-GB" sz="1200" dirty="0"/>
          </a:p>
          <a:p>
            <a:pPr marL="171450" indent="-171450">
              <a:buFont typeface="Arial" panose="020B0604020202020204" pitchFamily="34" charset="0"/>
              <a:buChar char="•"/>
              <a:defRPr/>
            </a:pPr>
            <a:r>
              <a:rPr lang="en-US" sz="1200" dirty="0"/>
              <a:t>Inclusive talent management and clinical career progression to encourage development and opportunities across the workforce. </a:t>
            </a:r>
          </a:p>
          <a:p>
            <a:pPr>
              <a:defRPr/>
            </a:pPr>
            <a:r>
              <a:rPr lang="en-US" sz="1200" dirty="0"/>
              <a:t>• Continue to promote the CUH Race Equality and Cultural Heritage network, and develop practical actions from network conversations and feedback. </a:t>
            </a:r>
          </a:p>
          <a:p>
            <a:pPr>
              <a:defRPr/>
            </a:pPr>
            <a:r>
              <a:rPr lang="en-US" sz="1200" dirty="0"/>
              <a:t>• Developing inclusive leaders and managers, and providing education to support them in commitment to antiracism.</a:t>
            </a:r>
          </a:p>
        </p:txBody>
      </p:sp>
    </p:spTree>
    <p:extLst>
      <p:ext uri="{BB962C8B-B14F-4D97-AF65-F5344CB8AC3E}">
        <p14:creationId xmlns:p14="http://schemas.microsoft.com/office/powerpoint/2010/main" val="26812578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type="title" idx="4294967295"/>
          </p:nvPr>
        </p:nvSpPr>
        <p:spPr>
          <a:xfrm>
            <a:off x="307497" y="666108"/>
            <a:ext cx="9780086" cy="637760"/>
          </a:xfrm>
          <a:prstGeom prst="rect">
            <a:avLst/>
          </a:prstGeom>
          <a:noFill/>
          <a:ln>
            <a:noFill/>
            <a:prstDash/>
          </a:ln>
          <a:effectLst/>
        </p:spPr>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p>
            <a:pPr marL="0" marR="0" lvl="0" indent="0" algn="l" defTabSz="914400" rtl="0" eaLnBrk="1" fontAlgn="auto" latinLnBrk="0" hangingPunct="1">
              <a:lnSpc>
                <a:spcPct val="90000"/>
              </a:lnSpc>
              <a:spcBef>
                <a:spcPts val="1000"/>
              </a:spcBef>
              <a:spcAft>
                <a:spcPts val="600"/>
              </a:spcAft>
              <a:buClrTx/>
              <a:buSzTx/>
              <a:buFont typeface="Arial"/>
              <a:buNone/>
              <a:tabLst/>
              <a:defRPr/>
            </a:pPr>
            <a:r>
              <a:rPr kumimoji="0" lang="en-GB" altLang="en-US" sz="2400" b="1" i="0" u="none" strike="noStrike" kern="1200" cap="none" spc="0" normalizeH="0" baseline="0" noProof="0" dirty="0">
                <a:ln>
                  <a:noFill/>
                </a:ln>
                <a:solidFill>
                  <a:schemeClr val="tx1"/>
                </a:solidFill>
                <a:effectLst/>
                <a:uLnTx/>
                <a:uFillTx/>
                <a:latin typeface="Arial" charset="0"/>
                <a:ea typeface="Arial" charset="0"/>
                <a:cs typeface="Arial" charset="0"/>
              </a:rPr>
              <a:t>Message from Roland Sinker, Chief Executive Officer</a:t>
            </a:r>
            <a:endParaRPr kumimoji="0" lang="en-US" sz="2400" b="1" i="0" u="none" strike="noStrike" kern="1200" cap="none" spc="0" normalizeH="0" baseline="0" noProof="0" dirty="0">
              <a:ln>
                <a:noFill/>
              </a:ln>
              <a:solidFill>
                <a:schemeClr val="tx1"/>
              </a:solidFill>
              <a:effectLst/>
              <a:uLnTx/>
              <a:uFillTx/>
              <a:latin typeface="Arial" charset="0"/>
              <a:ea typeface="Arial" charset="0"/>
              <a:cs typeface="Arial" charset="0"/>
            </a:endParaRPr>
          </a:p>
        </p:txBody>
      </p:sp>
      <p:sp>
        <p:nvSpPr>
          <p:cNvPr id="5" name="Content Placeholder 4"/>
          <p:cNvSpPr>
            <a:spLocks noGrp="1"/>
          </p:cNvSpPr>
          <p:nvPr>
            <p:ph sz="quarter" idx="18"/>
          </p:nvPr>
        </p:nvSpPr>
        <p:spPr>
          <a:xfrm>
            <a:off x="791923" y="1857188"/>
            <a:ext cx="10608153" cy="3567643"/>
          </a:xfrm>
        </p:spPr>
        <p:txBody>
          <a:bodyPr/>
          <a:lstStyle/>
          <a:p>
            <a:r>
              <a:rPr lang="en-US" sz="1200" dirty="0"/>
              <a:t>I am pleased to share the second Ethnicity Pay Gap report for Cambridge University Hospitals NHS Foundation Trust, which is an addition to the workforce information that enables the Trust to monitor diversity and inform decision making regarding workforce inequalities. Voluntarily publishing this report illustrates our commitment to transparency, fairness and inclusion to all of our staff, patients and the wider community. </a:t>
            </a:r>
          </a:p>
          <a:p>
            <a:r>
              <a:rPr lang="en-US" sz="1200" dirty="0"/>
              <a:t>At the end of March 2023, </a:t>
            </a:r>
            <a:r>
              <a:rPr lang="en-GB" sz="1200" dirty="0"/>
              <a:t>there was a mean ethnicity pay gap of 2.9%, and a median ethnicity pay gap of 4.1% in favour of those reporting as white.  </a:t>
            </a:r>
            <a:r>
              <a:rPr lang="en-US" sz="1200" dirty="0"/>
              <a:t>When looking further we can see that in all pay bands above band 8b or over a salary of £56,000 there is a pay gap in </a:t>
            </a:r>
            <a:r>
              <a:rPr lang="en-US" sz="1200" dirty="0" err="1"/>
              <a:t>favour</a:t>
            </a:r>
            <a:r>
              <a:rPr lang="en-US" sz="1200" dirty="0"/>
              <a:t> of staff reporting as white.  When considering the ethnicity pay gap over time, there is a gradual change from a pay gap of 4.7% in </a:t>
            </a:r>
            <a:r>
              <a:rPr lang="en-US" sz="1200" dirty="0" err="1"/>
              <a:t>favour</a:t>
            </a:r>
            <a:r>
              <a:rPr lang="en-US" sz="1200" dirty="0"/>
              <a:t> of ethnic minority staff in 2017 to a 4.1% pay gap of in </a:t>
            </a:r>
            <a:r>
              <a:rPr lang="en-US" sz="1200" dirty="0" err="1"/>
              <a:t>favour</a:t>
            </a:r>
            <a:r>
              <a:rPr lang="en-US" sz="1200" dirty="0"/>
              <a:t> of those reporting as white in 2023.  This trend is concerning and reflects an increasing proportion of ethnic minority staff over the same time frame.  Data regarding the intersection between gender and ethnicity has been included in this report for the first time.  Further consideration of available pay data is required to fully understand the drivers.  </a:t>
            </a:r>
          </a:p>
          <a:p>
            <a:r>
              <a:rPr lang="en-US" sz="1200" dirty="0"/>
              <a:t>Actions are identified at the end of this report, which are aligned to our Workforce Race Equality Standard (WRES) agenda, inclusive of the Race Disparity Ratio and our Model Employer targets.  I look forward to further detailed reviews that will explore this subject in greater detail, including further intersectional analysis of other protected characteristics, analysis of data relating to specific ethnic groups and further work to engage with staff and our networks on this subject to understand experience. </a:t>
            </a:r>
          </a:p>
          <a:p>
            <a:r>
              <a:rPr lang="en-US" sz="1200" dirty="0"/>
              <a:t>The Trust will continue to build on the good progress already made in promoting diversity and equality within the workforce and living our values of Together – Safe, Kind and Excellent. </a:t>
            </a:r>
            <a:endParaRPr lang="en-GB" altLang="en-US" sz="1200" dirty="0"/>
          </a:p>
        </p:txBody>
      </p:sp>
      <p:sp>
        <p:nvSpPr>
          <p:cNvPr id="3" name="Content Placeholder 2">
            <a:extLst>
              <a:ext uri="{C183D7F6-B498-43B3-948B-1728B52AA6E4}">
                <adec:decorative xmlns:adec="http://schemas.microsoft.com/office/drawing/2017/decorative" val="1"/>
              </a:ext>
            </a:extLst>
          </p:cNvPr>
          <p:cNvSpPr>
            <a:spLocks noGrp="1"/>
          </p:cNvSpPr>
          <p:nvPr>
            <p:ph sz="quarter" idx="14"/>
          </p:nvPr>
        </p:nvSpPr>
        <p:spPr/>
        <p:txBody>
          <a:bodyPr/>
          <a:lstStyle/>
          <a:p>
            <a:pPr algn="ctr">
              <a:spcBef>
                <a:spcPct val="0"/>
              </a:spcBef>
            </a:pPr>
            <a:r>
              <a:rPr lang="en-GB" altLang="en-US" dirty="0">
                <a:solidFill>
                  <a:schemeClr val="tx2"/>
                </a:solidFill>
              </a:rPr>
              <a:t>Ethnicity Pay Gap Report- March 2023</a:t>
            </a:r>
          </a:p>
        </p:txBody>
      </p:sp>
    </p:spTree>
    <p:extLst>
      <p:ext uri="{BB962C8B-B14F-4D97-AF65-F5344CB8AC3E}">
        <p14:creationId xmlns:p14="http://schemas.microsoft.com/office/powerpoint/2010/main" val="11549681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C183D7F6-B498-43B3-948B-1728B52AA6E4}">
                <adec:decorative xmlns:adec="http://schemas.microsoft.com/office/drawing/2017/decorative" val="1"/>
              </a:ext>
            </a:extLst>
          </p:cNvPr>
          <p:cNvSpPr>
            <a:spLocks noGrp="1"/>
          </p:cNvSpPr>
          <p:nvPr>
            <p:ph sz="quarter" idx="14"/>
          </p:nvPr>
        </p:nvSpPr>
        <p:spPr/>
        <p:txBody>
          <a:bodyPr/>
          <a:lstStyle/>
          <a:p>
            <a:pPr algn="ctr">
              <a:spcBef>
                <a:spcPct val="0"/>
              </a:spcBef>
            </a:pPr>
            <a:r>
              <a:rPr lang="en-GB" altLang="en-US" dirty="0">
                <a:solidFill>
                  <a:schemeClr val="tx2"/>
                </a:solidFill>
              </a:rPr>
              <a:t>Ethnicity Pay Gap Report- March 2023</a:t>
            </a:r>
          </a:p>
        </p:txBody>
      </p:sp>
      <p:sp>
        <p:nvSpPr>
          <p:cNvPr id="4" name="Content Placeholder 3"/>
          <p:cNvSpPr>
            <a:spLocks noGrp="1"/>
          </p:cNvSpPr>
          <p:nvPr>
            <p:ph type="title" idx="4294967295"/>
          </p:nvPr>
        </p:nvSpPr>
        <p:spPr>
          <a:xfrm>
            <a:off x="307497" y="558800"/>
            <a:ext cx="8650236" cy="558800"/>
          </a:xfrm>
          <a:prstGeom prst="rect">
            <a:avLst/>
          </a:prstGeom>
          <a:noFill/>
          <a:ln>
            <a:noFill/>
            <a:prstDash/>
          </a:ln>
          <a:effectLst/>
        </p:spPr>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p>
            <a:pPr marL="0" marR="0" lvl="0" indent="0" algn="l" defTabSz="914400" rtl="0" eaLnBrk="1" fontAlgn="auto" latinLnBrk="0" hangingPunct="1">
              <a:lnSpc>
                <a:spcPct val="90000"/>
              </a:lnSpc>
              <a:spcBef>
                <a:spcPts val="1000"/>
              </a:spcBef>
              <a:spcAft>
                <a:spcPts val="600"/>
              </a:spcAft>
              <a:buClrTx/>
              <a:buSzTx/>
              <a:buFont typeface="Arial"/>
              <a:buNone/>
              <a:tabLst/>
              <a:defRPr/>
            </a:pPr>
            <a:r>
              <a:rPr kumimoji="0" lang="en-US" altLang="en-US" sz="2400" b="1" i="0" u="none" strike="noStrike" kern="1200" cap="none" spc="0" normalizeH="0" baseline="0" noProof="0" dirty="0">
                <a:ln>
                  <a:noFill/>
                </a:ln>
                <a:solidFill>
                  <a:schemeClr val="tx1"/>
                </a:solidFill>
                <a:effectLst/>
                <a:uLnTx/>
                <a:uFillTx/>
                <a:latin typeface="Arial" charset="0"/>
                <a:ea typeface="Arial" charset="0"/>
                <a:cs typeface="Arial" charset="0"/>
              </a:rPr>
              <a:t>Introduction</a:t>
            </a:r>
            <a:endParaRPr kumimoji="0" lang="en-GB" sz="2400" b="1" i="0" u="none" strike="noStrike" kern="1200" cap="none" spc="0" normalizeH="0" baseline="0" noProof="0" dirty="0">
              <a:ln>
                <a:noFill/>
              </a:ln>
              <a:solidFill>
                <a:schemeClr val="tx1"/>
              </a:solidFill>
              <a:effectLst/>
              <a:uLnTx/>
              <a:uFillTx/>
              <a:latin typeface="Arial" charset="0"/>
              <a:ea typeface="Arial" charset="0"/>
              <a:cs typeface="Arial" charset="0"/>
            </a:endParaRPr>
          </a:p>
        </p:txBody>
      </p:sp>
      <p:sp>
        <p:nvSpPr>
          <p:cNvPr id="6" name="Content Placeholder 2"/>
          <p:cNvSpPr>
            <a:spLocks noGrp="1"/>
          </p:cNvSpPr>
          <p:nvPr>
            <p:ph sz="quarter" idx="18"/>
          </p:nvPr>
        </p:nvSpPr>
        <p:spPr>
          <a:xfrm>
            <a:off x="957262" y="1320292"/>
            <a:ext cx="10277475" cy="4366133"/>
          </a:xfrm>
          <a:solidFill>
            <a:schemeClr val="bg1"/>
          </a:solidFill>
        </p:spPr>
        <p:txBody>
          <a:bodyPr/>
          <a:lstStyle/>
          <a:p>
            <a:pPr algn="just"/>
            <a:r>
              <a:rPr lang="en-US" sz="1200" dirty="0"/>
              <a:t>Our strategy - CUH Together incudes a priority to support our staff, with one of the five people priorities being inclusion - </a:t>
            </a:r>
            <a:r>
              <a:rPr lang="en-US" sz="1200" i="1" dirty="0"/>
              <a:t>we will seek to drive out inequality, </a:t>
            </a:r>
            <a:r>
              <a:rPr lang="en-US" sz="1200" i="1" dirty="0" err="1"/>
              <a:t>recognising</a:t>
            </a:r>
            <a:r>
              <a:rPr lang="en-US" sz="1200" i="1" dirty="0"/>
              <a:t> that we are stronger when we value difference and inclusion.</a:t>
            </a:r>
            <a:r>
              <a:rPr lang="en-US" sz="1200" dirty="0"/>
              <a:t> </a:t>
            </a:r>
          </a:p>
          <a:p>
            <a:pPr algn="just"/>
            <a:r>
              <a:rPr lang="en-US" sz="1200" dirty="0"/>
              <a:t>In 2017 the UK government published the first report to examine the barriers people from ethnic minorities face in employment, named Race in the workplace. Their report highlighted the need to first be able to measure the disadvantage some ethnic groups face in order to address the barriers to earning as much as their white colleagues. </a:t>
            </a:r>
          </a:p>
          <a:p>
            <a:pPr algn="just"/>
            <a:r>
              <a:rPr lang="en-US" sz="1200" dirty="0"/>
              <a:t>In 2018, the Race Disparity Unit and CIPD led the call for the introduction of ethnicity pay gap reporting in “Our Manifesto for Work”. This led to the government consultation on whether to introduce mandatory ethnicity pay gap reporting, which ran from October 2018 to January 2019. The Women and Equalities Committee published a report calling for the Government to implement mandatory reporting of ethnicity pay by April 2023, however the Government has confirmed they will not be legislating at this time. </a:t>
            </a:r>
          </a:p>
          <a:p>
            <a:pPr algn="just"/>
            <a:r>
              <a:rPr lang="en-US" sz="1200" dirty="0"/>
              <a:t>CUH is voluntarily and proactively producing an ethnicity pay gap report as part of our approach to improve inclusion and create a fair workplace. In the absence of a mandatory framework for ethnic pay gap reporting, the Trust has aligned with the approach in place for gender pay gap reporting to highlight any inequalities. The Trust is committed to advancing equality of opportunity, regardless of sex, race, religion or belief, age, marriage or civil partnership, pregnancy/maternity, sexual orientation, gender reassignment or disability. On this basis, the Trust has a clear policy of paying employees equally for the same or equivalent work, regardless of their ethnicity (or any other characteristic set out above). The Trust has a largely White workforce, like many other NHS </a:t>
            </a:r>
            <a:r>
              <a:rPr lang="en-US" sz="1200" dirty="0" err="1"/>
              <a:t>organisations</a:t>
            </a:r>
            <a:r>
              <a:rPr lang="en-US" sz="1200" dirty="0"/>
              <a:t>, with 65% of the workforce reporting as white, and 30% reporting to be ethnically diverse. </a:t>
            </a:r>
          </a:p>
          <a:p>
            <a:pPr algn="just"/>
            <a:r>
              <a:rPr lang="en-US" sz="1200" dirty="0"/>
              <a:t>A benchmarking report published by PwC in 2021 highlights that a high level analysis of the ethnicity pay gap can mask disadvantage for specific ethnic groups. We plan to build on our work on ethnicity pay gaps to include further analysis of individual ethnic groups including to identify any disparities amongst the White ethnicity groups. </a:t>
            </a:r>
            <a:endParaRPr lang="en-US" altLang="en-US" sz="1200" dirty="0">
              <a:solidFill>
                <a:schemeClr val="tx1"/>
              </a:solidFill>
            </a:endParaRPr>
          </a:p>
        </p:txBody>
      </p:sp>
    </p:spTree>
    <p:extLst>
      <p:ext uri="{BB962C8B-B14F-4D97-AF65-F5344CB8AC3E}">
        <p14:creationId xmlns:p14="http://schemas.microsoft.com/office/powerpoint/2010/main" val="25406367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C183D7F6-B498-43B3-948B-1728B52AA6E4}">
                <adec:decorative xmlns:adec="http://schemas.microsoft.com/office/drawing/2017/decorative" val="1"/>
              </a:ext>
            </a:extLst>
          </p:cNvPr>
          <p:cNvSpPr>
            <a:spLocks noGrp="1"/>
          </p:cNvSpPr>
          <p:nvPr>
            <p:ph sz="quarter" idx="14"/>
          </p:nvPr>
        </p:nvSpPr>
        <p:spPr/>
        <p:txBody>
          <a:bodyPr/>
          <a:lstStyle/>
          <a:p>
            <a:pPr algn="ctr">
              <a:spcBef>
                <a:spcPct val="0"/>
              </a:spcBef>
            </a:pPr>
            <a:r>
              <a:rPr lang="en-GB" altLang="en-US" dirty="0">
                <a:solidFill>
                  <a:schemeClr val="tx2"/>
                </a:solidFill>
              </a:rPr>
              <a:t>Ethnicity Pay Gap Report- March 2023</a:t>
            </a:r>
          </a:p>
        </p:txBody>
      </p:sp>
      <p:sp>
        <p:nvSpPr>
          <p:cNvPr id="4" name="Content Placeholder 3"/>
          <p:cNvSpPr>
            <a:spLocks noGrp="1"/>
          </p:cNvSpPr>
          <p:nvPr>
            <p:ph type="title" idx="4294967295"/>
          </p:nvPr>
        </p:nvSpPr>
        <p:spPr>
          <a:xfrm>
            <a:off x="307497" y="558800"/>
            <a:ext cx="8650236" cy="558800"/>
          </a:xfrm>
          <a:prstGeom prst="rect">
            <a:avLst/>
          </a:prstGeom>
          <a:noFill/>
          <a:ln>
            <a:noFill/>
            <a:prstDash/>
          </a:ln>
          <a:effectLst/>
        </p:spPr>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p>
            <a:pPr marL="0" marR="0" lvl="0" indent="0" algn="l" defTabSz="914400" rtl="0" eaLnBrk="1" fontAlgn="auto" latinLnBrk="0" hangingPunct="1">
              <a:lnSpc>
                <a:spcPct val="90000"/>
              </a:lnSpc>
              <a:spcBef>
                <a:spcPts val="1000"/>
              </a:spcBef>
              <a:spcAft>
                <a:spcPts val="600"/>
              </a:spcAft>
              <a:buClrTx/>
              <a:buSzTx/>
              <a:buFont typeface="Arial"/>
              <a:buNone/>
              <a:tabLst/>
              <a:defRPr/>
            </a:pPr>
            <a:r>
              <a:rPr kumimoji="0" lang="en-US" altLang="en-US" sz="2400" b="1" i="0" u="none" strike="noStrike" kern="1200" cap="none" spc="0" normalizeH="0" baseline="0" noProof="0" dirty="0">
                <a:ln>
                  <a:noFill/>
                </a:ln>
                <a:solidFill>
                  <a:schemeClr val="tx1"/>
                </a:solidFill>
                <a:effectLst/>
                <a:uLnTx/>
                <a:uFillTx/>
                <a:latin typeface="Arial" charset="0"/>
                <a:ea typeface="Arial" charset="0"/>
                <a:cs typeface="Arial" charset="0"/>
              </a:rPr>
              <a:t>Definitions and Scope</a:t>
            </a:r>
            <a:endParaRPr kumimoji="0" lang="en-GB" sz="2400" b="1" i="0" u="none" strike="noStrike" kern="1200" cap="none" spc="0" normalizeH="0" baseline="0" noProof="0" dirty="0">
              <a:ln>
                <a:noFill/>
              </a:ln>
              <a:solidFill>
                <a:schemeClr val="tx1"/>
              </a:solidFill>
              <a:effectLst/>
              <a:uLnTx/>
              <a:uFillTx/>
              <a:latin typeface="Arial" charset="0"/>
              <a:ea typeface="Arial" charset="0"/>
              <a:cs typeface="Arial" charset="0"/>
            </a:endParaRPr>
          </a:p>
        </p:txBody>
      </p:sp>
      <p:sp>
        <p:nvSpPr>
          <p:cNvPr id="8" name="Content Placeholder 7"/>
          <p:cNvSpPr>
            <a:spLocks noGrp="1"/>
          </p:cNvSpPr>
          <p:nvPr>
            <p:ph sz="quarter" idx="18"/>
          </p:nvPr>
        </p:nvSpPr>
        <p:spPr>
          <a:xfrm>
            <a:off x="307497" y="1127575"/>
            <a:ext cx="5532471" cy="4765964"/>
          </a:xfrm>
        </p:spPr>
        <p:txBody>
          <a:bodyPr/>
          <a:lstStyle/>
          <a:p>
            <a:pPr>
              <a:defRPr/>
            </a:pPr>
            <a:r>
              <a:rPr lang="en-US" sz="1400" dirty="0"/>
              <a:t>The reference group to measure the ethnicity pay gap are those staff who have reported as White or White British.  There are six measures that have been included in the ethnicity pay report, which aligns with the Gender Pay Gap report for CUH. These are: </a:t>
            </a:r>
          </a:p>
          <a:p>
            <a:pPr>
              <a:defRPr/>
            </a:pPr>
            <a:r>
              <a:rPr lang="en-US" sz="1400" dirty="0"/>
              <a:t>• The mean ethnicity pay gap </a:t>
            </a:r>
          </a:p>
          <a:p>
            <a:pPr>
              <a:defRPr/>
            </a:pPr>
            <a:r>
              <a:rPr lang="en-US" sz="1400" dirty="0"/>
              <a:t>• The median ethnicity pay gap </a:t>
            </a:r>
          </a:p>
          <a:p>
            <a:pPr>
              <a:defRPr/>
            </a:pPr>
            <a:r>
              <a:rPr lang="en-US" sz="1400" dirty="0"/>
              <a:t>• The mean ethnicity bonus gap </a:t>
            </a:r>
          </a:p>
          <a:p>
            <a:pPr>
              <a:defRPr/>
            </a:pPr>
            <a:r>
              <a:rPr lang="en-US" sz="1400" dirty="0"/>
              <a:t>• The median ethnicity bonus gap </a:t>
            </a:r>
          </a:p>
          <a:p>
            <a:pPr>
              <a:defRPr/>
            </a:pPr>
            <a:r>
              <a:rPr lang="en-US" sz="1400" dirty="0"/>
              <a:t>• The proportions of white and ethnic minority groups who received a bonus </a:t>
            </a:r>
          </a:p>
          <a:p>
            <a:pPr>
              <a:defRPr/>
            </a:pPr>
            <a:r>
              <a:rPr lang="en-US" sz="1400" dirty="0"/>
              <a:t>• The proportions of white and ethnic minority in each quartile pay bands. </a:t>
            </a:r>
          </a:p>
          <a:p>
            <a:pPr>
              <a:defRPr/>
            </a:pPr>
            <a:r>
              <a:rPr lang="en-US" sz="1400" dirty="0"/>
              <a:t>The ethnicity pay gap is defined as the difference between the mean or median hourly rate of pay that white and ethnic minority colleagues receive. </a:t>
            </a:r>
          </a:p>
        </p:txBody>
      </p:sp>
      <p:sp>
        <p:nvSpPr>
          <p:cNvPr id="2" name="Content Placeholder 7">
            <a:extLst>
              <a:ext uri="{FF2B5EF4-FFF2-40B4-BE49-F238E27FC236}">
                <a16:creationId xmlns:a16="http://schemas.microsoft.com/office/drawing/2014/main" id="{F35858A6-76FF-5A6C-403E-2F4D4F3C7663}"/>
              </a:ext>
            </a:extLst>
          </p:cNvPr>
          <p:cNvSpPr txBox="1">
            <a:spLocks/>
          </p:cNvSpPr>
          <p:nvPr/>
        </p:nvSpPr>
        <p:spPr>
          <a:xfrm>
            <a:off x="6352032" y="1104207"/>
            <a:ext cx="5532471" cy="4765964"/>
          </a:xfrm>
          <a:prstGeom prst="rect">
            <a:avLst/>
          </a:prstGeom>
        </p:spPr>
        <p:txBody>
          <a:bodyPr lIns="0" tIns="0" rIns="0" bIns="0"/>
          <a:lstStyle>
            <a:lvl1pPr marL="0" indent="0" algn="l" defTabSz="914400" rtl="0" eaLnBrk="1" latinLnBrk="0" hangingPunct="1">
              <a:lnSpc>
                <a:spcPct val="100000"/>
              </a:lnSpc>
              <a:spcBef>
                <a:spcPts val="1000"/>
              </a:spcBef>
              <a:spcAft>
                <a:spcPts val="800"/>
              </a:spcAft>
              <a:buFont typeface="Arial"/>
              <a:buNone/>
              <a:tabLst/>
              <a:defRPr sz="2000" b="0" kern="1200" baseline="0">
                <a:solidFill>
                  <a:schemeClr val="tx1"/>
                </a:solidFill>
                <a:latin typeface="+mn-lt"/>
                <a:ea typeface="+mn-ea"/>
                <a:cs typeface="+mn-cs"/>
              </a:defRPr>
            </a:lvl1pPr>
            <a:lvl2pPr marL="14288" indent="0" algn="l" defTabSz="914400" rtl="0" eaLnBrk="1" latinLnBrk="0" hangingPunct="1">
              <a:lnSpc>
                <a:spcPct val="150000"/>
              </a:lnSpc>
              <a:spcBef>
                <a:spcPts val="500"/>
              </a:spcBef>
              <a:spcAft>
                <a:spcPts val="600"/>
              </a:spcAft>
              <a:buFont typeface="Arial"/>
              <a:buNone/>
              <a:tabLst/>
              <a:defRPr sz="2000" kern="1200">
                <a:solidFill>
                  <a:schemeClr val="tx1"/>
                </a:solidFill>
                <a:latin typeface="+mn-lt"/>
                <a:ea typeface="+mn-ea"/>
                <a:cs typeface="+mn-cs"/>
              </a:defRPr>
            </a:lvl2pPr>
            <a:lvl3pPr marL="404813" marR="0" indent="-219075" algn="l" defTabSz="914400" rtl="0" eaLnBrk="1" fontAlgn="auto" latinLnBrk="0" hangingPunct="1">
              <a:lnSpc>
                <a:spcPct val="90000"/>
              </a:lnSpc>
              <a:spcBef>
                <a:spcPts val="500"/>
              </a:spcBef>
              <a:spcAft>
                <a:spcPts val="0"/>
              </a:spcAft>
              <a:buClrTx/>
              <a:buSzTx/>
              <a:buFont typeface="Arial" charset="0"/>
              <a:buChar char="•"/>
              <a:tabLst/>
              <a:defRPr sz="2000" kern="1200">
                <a:solidFill>
                  <a:schemeClr val="tx1"/>
                </a:solidFill>
                <a:latin typeface="+mn-lt"/>
                <a:ea typeface="+mn-ea"/>
                <a:cs typeface="+mn-cs"/>
              </a:defRPr>
            </a:lvl3pPr>
            <a:lvl4pPr marL="711200" marR="0" indent="-263525" algn="l" defTabSz="914400" rtl="0" eaLnBrk="1" fontAlgn="auto" latinLnBrk="0" hangingPunct="1">
              <a:lnSpc>
                <a:spcPct val="90000"/>
              </a:lnSpc>
              <a:spcBef>
                <a:spcPts val="500"/>
              </a:spcBef>
              <a:spcAft>
                <a:spcPts val="0"/>
              </a:spcAft>
              <a:buClrTx/>
              <a:buSzTx/>
              <a:buFont typeface="Arial" charset="0"/>
              <a:buChar char="•"/>
              <a:tabLst/>
              <a:defRPr sz="20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a:buNone/>
              <a:tabLst>
                <a:tab pos="349250" algn="l"/>
              </a:tabLst>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a:defRPr/>
            </a:pPr>
            <a:r>
              <a:rPr lang="en-US" sz="1400" dirty="0"/>
              <a:t>The mean pay ethnicity gap is the difference between average hourly earnings of white and ethnic minority groups, i.e. the hourly gap divided by the average for white colleagues equates to the mean ethnicity pay gap. </a:t>
            </a:r>
          </a:p>
          <a:p>
            <a:pPr>
              <a:defRPr/>
            </a:pPr>
            <a:r>
              <a:rPr lang="en-US" sz="1400" dirty="0"/>
              <a:t>The median pay gap is the difference between the midpoints in the ranges of hourly earnings of white and ethnic minority staff. It takes all salaries in the sample, lines them up in order from lowest to highest, and picks the middle-most salary.</a:t>
            </a:r>
          </a:p>
          <a:p>
            <a:pPr>
              <a:defRPr/>
            </a:pPr>
            <a:r>
              <a:rPr lang="en-US" sz="1400" dirty="0"/>
              <a:t>The report is based on rates of pay as at 31 March 2023 and bonuses paid in the year 1 April 2022 – 31 March 2023. It includes all workers in scope at 31 March 2023. Staff employed under a contract of employment including those under Agenda for Change terms and conditions, medical staff, and senior managers. Only staff employed by the Trust at the snapshot date of 31 March 2023 are included in this report. </a:t>
            </a:r>
          </a:p>
          <a:p>
            <a:pPr>
              <a:defRPr/>
            </a:pPr>
            <a:r>
              <a:rPr lang="en-US" sz="1400" dirty="0"/>
              <a:t>This includes the Trust’s bank staff. Staff working in a hosted </a:t>
            </a:r>
            <a:r>
              <a:rPr lang="en-US" sz="1400" dirty="0" err="1"/>
              <a:t>organisation</a:t>
            </a:r>
            <a:r>
              <a:rPr lang="en-US" sz="1400" dirty="0"/>
              <a:t> (</a:t>
            </a:r>
            <a:r>
              <a:rPr lang="en-US" sz="1400" dirty="0" err="1"/>
              <a:t>eg</a:t>
            </a:r>
            <a:r>
              <a:rPr lang="en-US" sz="1400" dirty="0"/>
              <a:t> Cambridge University Health Partners), but employed by CUH are included in this report. Any contractors are not included. All data is taken from the Electronic Staff Record system. </a:t>
            </a:r>
            <a:endParaRPr lang="en-GB" sz="1400" dirty="0"/>
          </a:p>
        </p:txBody>
      </p:sp>
    </p:spTree>
    <p:extLst>
      <p:ext uri="{BB962C8B-B14F-4D97-AF65-F5344CB8AC3E}">
        <p14:creationId xmlns:p14="http://schemas.microsoft.com/office/powerpoint/2010/main" val="19332122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C183D7F6-B498-43B3-948B-1728B52AA6E4}">
                <adec:decorative xmlns:adec="http://schemas.microsoft.com/office/drawing/2017/decorative" val="1"/>
              </a:ext>
            </a:extLst>
          </p:cNvPr>
          <p:cNvSpPr>
            <a:spLocks noGrp="1"/>
          </p:cNvSpPr>
          <p:nvPr>
            <p:ph sz="quarter" idx="14"/>
          </p:nvPr>
        </p:nvSpPr>
        <p:spPr/>
        <p:txBody>
          <a:bodyPr/>
          <a:lstStyle/>
          <a:p>
            <a:pPr algn="ctr">
              <a:spcBef>
                <a:spcPct val="0"/>
              </a:spcBef>
            </a:pPr>
            <a:r>
              <a:rPr lang="en-GB" altLang="en-US" dirty="0">
                <a:solidFill>
                  <a:schemeClr val="tx2"/>
                </a:solidFill>
              </a:rPr>
              <a:t>Ethnicity Pay Gap Report, March 2023</a:t>
            </a:r>
          </a:p>
        </p:txBody>
      </p:sp>
      <p:sp>
        <p:nvSpPr>
          <p:cNvPr id="4" name="Content Placeholder 3"/>
          <p:cNvSpPr>
            <a:spLocks noGrp="1"/>
          </p:cNvSpPr>
          <p:nvPr>
            <p:ph type="title" idx="4294967295"/>
          </p:nvPr>
        </p:nvSpPr>
        <p:spPr>
          <a:xfrm>
            <a:off x="307497" y="558800"/>
            <a:ext cx="8650236" cy="558800"/>
          </a:xfrm>
          <a:prstGeom prst="rect">
            <a:avLst/>
          </a:prstGeom>
          <a:noFill/>
          <a:ln>
            <a:noFill/>
            <a:prstDash/>
          </a:ln>
          <a:effectLst/>
        </p:spPr>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p>
            <a:pPr marL="0" marR="0" lvl="0" indent="0" algn="l" defTabSz="914400" rtl="0" eaLnBrk="1" fontAlgn="auto" latinLnBrk="0" hangingPunct="1">
              <a:lnSpc>
                <a:spcPct val="90000"/>
              </a:lnSpc>
              <a:spcBef>
                <a:spcPts val="1000"/>
              </a:spcBef>
              <a:spcAft>
                <a:spcPts val="600"/>
              </a:spcAft>
              <a:buClrTx/>
              <a:buSzTx/>
              <a:buFont typeface="Arial"/>
              <a:buNone/>
              <a:tabLst/>
              <a:defRPr/>
            </a:pPr>
            <a:r>
              <a:rPr kumimoji="0" lang="en-GB" altLang="en-US" sz="2400" b="1" i="0" u="none" strike="noStrike" kern="1200" cap="none" spc="0" normalizeH="0" baseline="0" noProof="0" dirty="0">
                <a:ln>
                  <a:noFill/>
                </a:ln>
                <a:solidFill>
                  <a:schemeClr val="tx1"/>
                </a:solidFill>
                <a:effectLst/>
                <a:uLnTx/>
                <a:uFillTx/>
                <a:latin typeface="Arial" charset="0"/>
                <a:ea typeface="Arial" charset="0"/>
                <a:cs typeface="Arial" charset="0"/>
              </a:rPr>
              <a:t>CUH Ethnicity Pay Gap and Pay Quartiles by Ethnicity</a:t>
            </a:r>
            <a:endParaRPr kumimoji="0" lang="en-GB" sz="2400" b="1" i="0" u="none" strike="noStrike" kern="1200" cap="none" spc="0" normalizeH="0" baseline="0" noProof="0" dirty="0">
              <a:ln>
                <a:noFill/>
              </a:ln>
              <a:solidFill>
                <a:schemeClr val="tx1"/>
              </a:solidFill>
              <a:effectLst/>
              <a:uLnTx/>
              <a:uFillTx/>
              <a:latin typeface="Arial" charset="0"/>
              <a:ea typeface="Arial" charset="0"/>
              <a:cs typeface="Arial" charset="0"/>
            </a:endParaRPr>
          </a:p>
        </p:txBody>
      </p:sp>
      <p:pic>
        <p:nvPicPr>
          <p:cNvPr id="2" name="Picture 1" descr="An infographic where the left side shows 2.9% as the mean ethnicity pay gap and the hourly rate of £0.61 per hour. The right side shows 4.1% as the median ethnicity pay gap and the hourly rate of £.0.73 per hour."/>
          <p:cNvPicPr>
            <a:picLocks noChangeAspect="1"/>
          </p:cNvPicPr>
          <p:nvPr/>
        </p:nvPicPr>
        <p:blipFill>
          <a:blip r:embed="rId2"/>
          <a:stretch>
            <a:fillRect/>
          </a:stretch>
        </p:blipFill>
        <p:spPr>
          <a:xfrm>
            <a:off x="429417" y="1263675"/>
            <a:ext cx="5520279" cy="2102979"/>
          </a:xfrm>
          <a:prstGeom prst="rect">
            <a:avLst/>
          </a:prstGeom>
        </p:spPr>
      </p:pic>
      <p:sp>
        <p:nvSpPr>
          <p:cNvPr id="6" name="Rectangle 5"/>
          <p:cNvSpPr/>
          <p:nvPr/>
        </p:nvSpPr>
        <p:spPr>
          <a:xfrm>
            <a:off x="6096000" y="1324635"/>
            <a:ext cx="5213586" cy="1991589"/>
          </a:xfrm>
          <a:prstGeom prst="rect">
            <a:avLst/>
          </a:prstGeom>
          <a:solidFill>
            <a:schemeClr val="bg1"/>
          </a:solidFill>
          <a:ln w="19050">
            <a:solidFill>
              <a:srgbClr val="2269B8"/>
            </a:solidFill>
          </a:ln>
        </p:spPr>
        <p:style>
          <a:lnRef idx="2">
            <a:schemeClr val="accent1">
              <a:shade val="50000"/>
            </a:schemeClr>
          </a:lnRef>
          <a:fillRef idx="1">
            <a:schemeClr val="accent1"/>
          </a:fillRef>
          <a:effectRef idx="0">
            <a:schemeClr val="accent1"/>
          </a:effectRef>
          <a:fontRef idx="minor">
            <a:schemeClr val="lt1"/>
          </a:fontRef>
        </p:style>
        <p:txBody>
          <a:bodyPr/>
          <a:lstStyle/>
          <a:p>
            <a:pPr>
              <a:defRPr/>
            </a:pPr>
            <a:r>
              <a:rPr lang="en-GB" sz="1200" dirty="0">
                <a:solidFill>
                  <a:schemeClr val="tx1"/>
                </a:solidFill>
              </a:rPr>
              <a:t>At CUH, there is a mean ethnicity pay gap of 2.9%, and a median ethnicity pay gap of 4.1% in favour of those reporting as white. </a:t>
            </a:r>
            <a:r>
              <a:rPr lang="en-US" sz="1200" dirty="0">
                <a:solidFill>
                  <a:schemeClr val="tx1"/>
                </a:solidFill>
              </a:rPr>
              <a:t>The Staff Earnings by Quartiles helps to explain the gap against the overall CUH ethnicity profile. In the lowest quartile, there is approximately a 7% difference, the lower middle quartile has an 8% difference, the upper middle quartile has a 2% difference and the upper quartile has a 4% difference. The Trust employ significantly more staff reporting as White or White British than ethnic minority groups in each quartile. </a:t>
            </a:r>
            <a:endParaRPr lang="en-GB" dirty="0">
              <a:solidFill>
                <a:schemeClr val="tx1"/>
              </a:solidFill>
            </a:endParaRPr>
          </a:p>
        </p:txBody>
      </p:sp>
      <p:pic>
        <p:nvPicPr>
          <p:cNvPr id="10" name="Picture 9" descr="An infographic showing staff by earning quartiles. Lower quartile 74.4% / 21.9%. Lower middle quartile 59.3% / 35.7%. Upper middle quartile 64.8 / 29.3%. Upper quartile 70.7% / 24.2%."/>
          <p:cNvPicPr>
            <a:picLocks noChangeAspect="1"/>
          </p:cNvPicPr>
          <p:nvPr/>
        </p:nvPicPr>
        <p:blipFill>
          <a:blip r:embed="rId3"/>
          <a:stretch>
            <a:fillRect/>
          </a:stretch>
        </p:blipFill>
        <p:spPr>
          <a:xfrm>
            <a:off x="307497" y="3508942"/>
            <a:ext cx="6448903" cy="2280448"/>
          </a:xfrm>
          <a:prstGeom prst="rect">
            <a:avLst/>
          </a:prstGeom>
        </p:spPr>
      </p:pic>
      <p:sp>
        <p:nvSpPr>
          <p:cNvPr id="7" name="Rectangle 6">
            <a:extLst>
              <a:ext uri="{C183D7F6-B498-43B3-948B-1728B52AA6E4}">
                <adec:decorative xmlns:adec="http://schemas.microsoft.com/office/drawing/2017/decorative" val="1"/>
              </a:ext>
            </a:extLst>
          </p:cNvPr>
          <p:cNvSpPr/>
          <p:nvPr/>
        </p:nvSpPr>
        <p:spPr>
          <a:xfrm>
            <a:off x="7980218" y="5116945"/>
            <a:ext cx="1607127" cy="15701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8" name="Picture 7" descr="An infographic showing CUH's ethnicity profile. 65% reported as white and 30% reported as ethnic minority.">
            <a:extLst>
              <a:ext uri="{FF2B5EF4-FFF2-40B4-BE49-F238E27FC236}">
                <a16:creationId xmlns:a16="http://schemas.microsoft.com/office/drawing/2014/main" id="{A9C7CDF8-0D1A-B2F9-AE96-E4B98863DA07}"/>
              </a:ext>
            </a:extLst>
          </p:cNvPr>
          <p:cNvPicPr>
            <a:picLocks noChangeAspect="1"/>
          </p:cNvPicPr>
          <p:nvPr/>
        </p:nvPicPr>
        <p:blipFill>
          <a:blip r:embed="rId4"/>
          <a:stretch>
            <a:fillRect/>
          </a:stretch>
        </p:blipFill>
        <p:spPr>
          <a:xfrm>
            <a:off x="6756400" y="3494221"/>
            <a:ext cx="4708047" cy="2275846"/>
          </a:xfrm>
          <a:prstGeom prst="rect">
            <a:avLst/>
          </a:prstGeom>
        </p:spPr>
      </p:pic>
    </p:spTree>
    <p:extLst>
      <p:ext uri="{BB962C8B-B14F-4D97-AF65-F5344CB8AC3E}">
        <p14:creationId xmlns:p14="http://schemas.microsoft.com/office/powerpoint/2010/main" val="33463697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C183D7F6-B498-43B3-948B-1728B52AA6E4}">
                <adec:decorative xmlns:adec="http://schemas.microsoft.com/office/drawing/2017/decorative" val="1"/>
              </a:ext>
            </a:extLst>
          </p:cNvPr>
          <p:cNvSpPr>
            <a:spLocks noGrp="1"/>
          </p:cNvSpPr>
          <p:nvPr>
            <p:ph sz="quarter" idx="14"/>
          </p:nvPr>
        </p:nvSpPr>
        <p:spPr/>
        <p:txBody>
          <a:bodyPr/>
          <a:lstStyle/>
          <a:p>
            <a:pPr algn="ctr">
              <a:spcBef>
                <a:spcPct val="0"/>
              </a:spcBef>
            </a:pPr>
            <a:r>
              <a:rPr lang="en-GB" altLang="en-US" dirty="0">
                <a:solidFill>
                  <a:schemeClr val="tx2"/>
                </a:solidFill>
              </a:rPr>
              <a:t>Ethnicity Pay Gap Report- March 2023</a:t>
            </a:r>
          </a:p>
        </p:txBody>
      </p:sp>
      <p:sp>
        <p:nvSpPr>
          <p:cNvPr id="4" name="Content Placeholder 3"/>
          <p:cNvSpPr>
            <a:spLocks noGrp="1"/>
          </p:cNvSpPr>
          <p:nvPr>
            <p:ph type="title" idx="4294967295"/>
          </p:nvPr>
        </p:nvSpPr>
        <p:spPr>
          <a:xfrm>
            <a:off x="307497" y="558800"/>
            <a:ext cx="8650236" cy="558800"/>
          </a:xfrm>
          <a:prstGeom prst="rect">
            <a:avLst/>
          </a:prstGeom>
          <a:noFill/>
          <a:ln>
            <a:noFill/>
            <a:prstDash/>
          </a:ln>
          <a:effectLst/>
        </p:spPr>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p>
            <a:pPr marL="0" marR="0" lvl="0" indent="0" algn="l" defTabSz="914400" rtl="0" eaLnBrk="1" fontAlgn="auto" latinLnBrk="0" hangingPunct="1">
              <a:lnSpc>
                <a:spcPct val="90000"/>
              </a:lnSpc>
              <a:spcBef>
                <a:spcPts val="1000"/>
              </a:spcBef>
              <a:spcAft>
                <a:spcPts val="600"/>
              </a:spcAft>
              <a:buClrTx/>
              <a:buSzTx/>
              <a:buFont typeface="Arial"/>
              <a:buNone/>
              <a:tabLst/>
              <a:defRPr/>
            </a:pPr>
            <a:r>
              <a:rPr kumimoji="0" lang="en-GB" altLang="en-US" sz="2400" b="1" i="0" u="none" strike="noStrike" kern="1200" cap="none" spc="0" normalizeH="0" baseline="0" noProof="0" dirty="0">
                <a:ln>
                  <a:noFill/>
                </a:ln>
                <a:solidFill>
                  <a:schemeClr val="tx1"/>
                </a:solidFill>
                <a:effectLst/>
                <a:uLnTx/>
                <a:uFillTx/>
                <a:latin typeface="Arial" charset="0"/>
                <a:ea typeface="Arial" charset="0"/>
                <a:cs typeface="Arial" charset="0"/>
              </a:rPr>
              <a:t>Bonus Pay – Ethnicity Pay Gap Bonus Pay</a:t>
            </a:r>
            <a:endParaRPr kumimoji="0" lang="en-GB" sz="2400" b="1" i="0" u="none" strike="noStrike" kern="1200" cap="none" spc="0" normalizeH="0" baseline="0" noProof="0" dirty="0">
              <a:ln>
                <a:noFill/>
              </a:ln>
              <a:solidFill>
                <a:schemeClr val="tx1"/>
              </a:solidFill>
              <a:effectLst/>
              <a:uLnTx/>
              <a:uFillTx/>
              <a:latin typeface="Arial" charset="0"/>
              <a:ea typeface="Arial" charset="0"/>
              <a:cs typeface="Arial" charset="0"/>
            </a:endParaRPr>
          </a:p>
        </p:txBody>
      </p:sp>
      <p:sp>
        <p:nvSpPr>
          <p:cNvPr id="6" name="Content Placeholder 3"/>
          <p:cNvSpPr>
            <a:spLocks noGrp="1"/>
          </p:cNvSpPr>
          <p:nvPr>
            <p:ph sz="quarter" idx="18"/>
          </p:nvPr>
        </p:nvSpPr>
        <p:spPr>
          <a:xfrm>
            <a:off x="307497" y="1413164"/>
            <a:ext cx="11472825" cy="186355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marL="0" indent="0">
              <a:buNone/>
              <a:defRPr/>
            </a:pPr>
            <a:r>
              <a:rPr lang="en-GB" sz="1200" dirty="0">
                <a:solidFill>
                  <a:schemeClr val="tx1"/>
                </a:solidFill>
              </a:rPr>
              <a:t>Within the Ethnicity pay Gap Regulations, ‘bonus pay’ means any remuneration that is in the form of money relating to profit sharing, productivity, performance, incentive or commission.  For Bonus Pay, all staff are included that were employed as at the snapshot date. The regulations set out that bonus pay does not include ordinary pay, overtime pay, redundancy pay or termination payments.  Waiting list initiatives have been considered in as overtime pay and are therefore excluded.</a:t>
            </a:r>
          </a:p>
          <a:p>
            <a:pPr marL="0" indent="0">
              <a:buNone/>
              <a:defRPr/>
            </a:pPr>
            <a:r>
              <a:rPr lang="en-GB" sz="1200" dirty="0">
                <a:solidFill>
                  <a:schemeClr val="tx1"/>
                </a:solidFill>
              </a:rPr>
              <a:t>For the purpose of Ethnicity Pay Reporting, at CUH only medical consultants are in receipt of bonus payments.  Clinical Excellence Awards (CEAs) payments are regarded as ‘bonus pay’.  The Clinical Excellence Awards (CEA) scheme has changed over recent years.  The same payment is given to all of those eligible, regardless of the hours that they work.  This action may have helped to reduce the gap in bonus pay.  Existing local CEA holders have been able to retain their historical awards and it is likely award holders will be able to retain these until retirement.  National Clinical Impact Awards are decided outside of CUH and are intended to recognise personal contributions towards the delivery of safe and high-quality care to patients and to the continuous improvement of the NHS.</a:t>
            </a:r>
          </a:p>
        </p:txBody>
      </p:sp>
      <p:graphicFrame>
        <p:nvGraphicFramePr>
          <p:cNvPr id="2" name="Table 1">
            <a:extLst>
              <a:ext uri="{FF2B5EF4-FFF2-40B4-BE49-F238E27FC236}">
                <a16:creationId xmlns:a16="http://schemas.microsoft.com/office/drawing/2014/main" id="{B617FA59-B8CB-ED32-6404-FE0282BBE02E}"/>
              </a:ext>
            </a:extLst>
          </p:cNvPr>
          <p:cNvGraphicFramePr>
            <a:graphicFrameLocks noGrp="1"/>
          </p:cNvGraphicFramePr>
          <p:nvPr>
            <p:extLst>
              <p:ext uri="{D42A27DB-BD31-4B8C-83A1-F6EECF244321}">
                <p14:modId xmlns:p14="http://schemas.microsoft.com/office/powerpoint/2010/main" val="3120942761"/>
              </p:ext>
            </p:extLst>
          </p:nvPr>
        </p:nvGraphicFramePr>
        <p:xfrm>
          <a:off x="334895" y="3581280"/>
          <a:ext cx="5744008" cy="1903274"/>
        </p:xfrm>
        <a:graphic>
          <a:graphicData uri="http://schemas.openxmlformats.org/drawingml/2006/table">
            <a:tbl>
              <a:tblPr firstRow="1" bandRow="1">
                <a:tableStyleId>{00A15C55-8517-42AA-B614-E9B94910E393}</a:tableStyleId>
              </a:tblPr>
              <a:tblGrid>
                <a:gridCol w="1436002">
                  <a:extLst>
                    <a:ext uri="{9D8B030D-6E8A-4147-A177-3AD203B41FA5}">
                      <a16:colId xmlns:a16="http://schemas.microsoft.com/office/drawing/2014/main" val="2643479601"/>
                    </a:ext>
                  </a:extLst>
                </a:gridCol>
                <a:gridCol w="1436002">
                  <a:extLst>
                    <a:ext uri="{9D8B030D-6E8A-4147-A177-3AD203B41FA5}">
                      <a16:colId xmlns:a16="http://schemas.microsoft.com/office/drawing/2014/main" val="3677268492"/>
                    </a:ext>
                  </a:extLst>
                </a:gridCol>
                <a:gridCol w="1436002">
                  <a:extLst>
                    <a:ext uri="{9D8B030D-6E8A-4147-A177-3AD203B41FA5}">
                      <a16:colId xmlns:a16="http://schemas.microsoft.com/office/drawing/2014/main" val="3111802110"/>
                    </a:ext>
                  </a:extLst>
                </a:gridCol>
                <a:gridCol w="1436002">
                  <a:extLst>
                    <a:ext uri="{9D8B030D-6E8A-4147-A177-3AD203B41FA5}">
                      <a16:colId xmlns:a16="http://schemas.microsoft.com/office/drawing/2014/main" val="4047650457"/>
                    </a:ext>
                  </a:extLst>
                </a:gridCol>
              </a:tblGrid>
              <a:tr h="481847">
                <a:tc>
                  <a:txBody>
                    <a:bodyPr/>
                    <a:lstStyle/>
                    <a:p>
                      <a:r>
                        <a:rPr lang="en-GB" sz="1050" dirty="0">
                          <a:solidFill>
                            <a:sysClr val="windowText" lastClr="000000"/>
                          </a:solidFill>
                        </a:rPr>
                        <a:t>Ethnicity</a:t>
                      </a:r>
                    </a:p>
                  </a:txBody>
                  <a:tcPr>
                    <a:lnL w="12700" cap="flat" cmpd="sng" algn="ctr">
                      <a:solidFill>
                        <a:srgbClr val="0070AD"/>
                      </a:solidFill>
                      <a:prstDash val="solid"/>
                      <a:round/>
                      <a:headEnd type="none" w="med" len="med"/>
                      <a:tailEnd type="none" w="med" len="med"/>
                    </a:lnL>
                    <a:lnR w="12700" cap="flat" cmpd="sng" algn="ctr">
                      <a:solidFill>
                        <a:srgbClr val="0070AD"/>
                      </a:solidFill>
                      <a:prstDash val="solid"/>
                      <a:round/>
                      <a:headEnd type="none" w="med" len="med"/>
                      <a:tailEnd type="none" w="med" len="med"/>
                    </a:lnR>
                    <a:lnT w="12700" cap="flat" cmpd="sng" algn="ctr">
                      <a:solidFill>
                        <a:srgbClr val="0070AD"/>
                      </a:solidFill>
                      <a:prstDash val="solid"/>
                      <a:round/>
                      <a:headEnd type="none" w="med" len="med"/>
                      <a:tailEnd type="none" w="med" len="med"/>
                    </a:lnT>
                    <a:lnB w="12700" cap="flat" cmpd="sng" algn="ctr">
                      <a:solidFill>
                        <a:srgbClr val="0070AD"/>
                      </a:solidFill>
                      <a:prstDash val="solid"/>
                      <a:round/>
                      <a:headEnd type="none" w="med" len="med"/>
                      <a:tailEnd type="none" w="med" len="med"/>
                    </a:lnB>
                    <a:solidFill>
                      <a:schemeClr val="accent4">
                        <a:lumMod val="20000"/>
                        <a:lumOff val="80000"/>
                      </a:schemeClr>
                    </a:solidFill>
                  </a:tcPr>
                </a:tc>
                <a:tc>
                  <a:txBody>
                    <a:bodyPr/>
                    <a:lstStyle/>
                    <a:p>
                      <a:r>
                        <a:rPr lang="en-GB" sz="1050" dirty="0">
                          <a:solidFill>
                            <a:sysClr val="windowText" lastClr="000000"/>
                          </a:solidFill>
                        </a:rPr>
                        <a:t>Employees</a:t>
                      </a:r>
                      <a:r>
                        <a:rPr lang="en-GB" sz="1050" baseline="0" dirty="0">
                          <a:solidFill>
                            <a:sysClr val="windowText" lastClr="000000"/>
                          </a:solidFill>
                        </a:rPr>
                        <a:t> Paid Bonus</a:t>
                      </a:r>
                      <a:endParaRPr lang="en-GB" sz="1050" dirty="0">
                        <a:solidFill>
                          <a:sysClr val="windowText" lastClr="000000"/>
                        </a:solidFill>
                      </a:endParaRPr>
                    </a:p>
                  </a:txBody>
                  <a:tcPr>
                    <a:lnL w="12700" cap="flat" cmpd="sng" algn="ctr">
                      <a:solidFill>
                        <a:srgbClr val="0070AD"/>
                      </a:solidFill>
                      <a:prstDash val="solid"/>
                      <a:round/>
                      <a:headEnd type="none" w="med" len="med"/>
                      <a:tailEnd type="none" w="med" len="med"/>
                    </a:lnL>
                    <a:lnR w="12700" cap="flat" cmpd="sng" algn="ctr">
                      <a:solidFill>
                        <a:srgbClr val="0070AD"/>
                      </a:solidFill>
                      <a:prstDash val="solid"/>
                      <a:round/>
                      <a:headEnd type="none" w="med" len="med"/>
                      <a:tailEnd type="none" w="med" len="med"/>
                    </a:lnR>
                    <a:lnT w="12700" cap="flat" cmpd="sng" algn="ctr">
                      <a:solidFill>
                        <a:srgbClr val="0070AD"/>
                      </a:solidFill>
                      <a:prstDash val="solid"/>
                      <a:round/>
                      <a:headEnd type="none" w="med" len="med"/>
                      <a:tailEnd type="none" w="med" len="med"/>
                    </a:lnT>
                    <a:lnB w="12700" cap="flat" cmpd="sng" algn="ctr">
                      <a:solidFill>
                        <a:srgbClr val="0070AD"/>
                      </a:solidFill>
                      <a:prstDash val="solid"/>
                      <a:round/>
                      <a:headEnd type="none" w="med" len="med"/>
                      <a:tailEnd type="none" w="med" len="med"/>
                    </a:lnB>
                    <a:solidFill>
                      <a:schemeClr val="accent4">
                        <a:lumMod val="20000"/>
                        <a:lumOff val="80000"/>
                      </a:schemeClr>
                    </a:solidFill>
                  </a:tcPr>
                </a:tc>
                <a:tc>
                  <a:txBody>
                    <a:bodyPr/>
                    <a:lstStyle/>
                    <a:p>
                      <a:r>
                        <a:rPr lang="en-GB" sz="1050" dirty="0">
                          <a:solidFill>
                            <a:sysClr val="windowText" lastClr="000000"/>
                          </a:solidFill>
                        </a:rPr>
                        <a:t>Total</a:t>
                      </a:r>
                      <a:r>
                        <a:rPr lang="en-GB" sz="1050" baseline="0" dirty="0">
                          <a:solidFill>
                            <a:sysClr val="windowText" lastClr="000000"/>
                          </a:solidFill>
                        </a:rPr>
                        <a:t> Employees</a:t>
                      </a:r>
                      <a:endParaRPr lang="en-GB" sz="1050" dirty="0">
                        <a:solidFill>
                          <a:sysClr val="windowText" lastClr="000000"/>
                        </a:solidFill>
                      </a:endParaRPr>
                    </a:p>
                  </a:txBody>
                  <a:tcPr>
                    <a:lnL w="12700" cap="flat" cmpd="sng" algn="ctr">
                      <a:solidFill>
                        <a:srgbClr val="0070AD"/>
                      </a:solidFill>
                      <a:prstDash val="solid"/>
                      <a:round/>
                      <a:headEnd type="none" w="med" len="med"/>
                      <a:tailEnd type="none" w="med" len="med"/>
                    </a:lnL>
                    <a:lnR w="12700" cap="flat" cmpd="sng" algn="ctr">
                      <a:solidFill>
                        <a:srgbClr val="0070AD"/>
                      </a:solidFill>
                      <a:prstDash val="solid"/>
                      <a:round/>
                      <a:headEnd type="none" w="med" len="med"/>
                      <a:tailEnd type="none" w="med" len="med"/>
                    </a:lnR>
                    <a:lnT w="12700" cap="flat" cmpd="sng" algn="ctr">
                      <a:solidFill>
                        <a:srgbClr val="0070AD"/>
                      </a:solidFill>
                      <a:prstDash val="solid"/>
                      <a:round/>
                      <a:headEnd type="none" w="med" len="med"/>
                      <a:tailEnd type="none" w="med" len="med"/>
                    </a:lnT>
                    <a:lnB w="12700" cap="flat" cmpd="sng" algn="ctr">
                      <a:solidFill>
                        <a:srgbClr val="0070AD"/>
                      </a:solidFill>
                      <a:prstDash val="solid"/>
                      <a:round/>
                      <a:headEnd type="none" w="med" len="med"/>
                      <a:tailEnd type="none" w="med" len="med"/>
                    </a:lnB>
                    <a:solidFill>
                      <a:schemeClr val="accent4">
                        <a:lumMod val="20000"/>
                        <a:lumOff val="80000"/>
                      </a:schemeClr>
                    </a:solidFill>
                  </a:tcPr>
                </a:tc>
                <a:tc>
                  <a:txBody>
                    <a:bodyPr/>
                    <a:lstStyle/>
                    <a:p>
                      <a:r>
                        <a:rPr lang="en-GB" sz="1050" dirty="0">
                          <a:solidFill>
                            <a:sysClr val="windowText" lastClr="000000"/>
                          </a:solidFill>
                        </a:rPr>
                        <a:t>%  Receiving Bonus</a:t>
                      </a:r>
                    </a:p>
                  </a:txBody>
                  <a:tcPr>
                    <a:lnL w="12700" cap="flat" cmpd="sng" algn="ctr">
                      <a:solidFill>
                        <a:srgbClr val="0070AD"/>
                      </a:solidFill>
                      <a:prstDash val="solid"/>
                      <a:round/>
                      <a:headEnd type="none" w="med" len="med"/>
                      <a:tailEnd type="none" w="med" len="med"/>
                    </a:lnL>
                    <a:lnR w="12700" cap="flat" cmpd="sng" algn="ctr">
                      <a:solidFill>
                        <a:srgbClr val="0070AD"/>
                      </a:solidFill>
                      <a:prstDash val="solid"/>
                      <a:round/>
                      <a:headEnd type="none" w="med" len="med"/>
                      <a:tailEnd type="none" w="med" len="med"/>
                    </a:lnR>
                    <a:lnT w="12700" cap="flat" cmpd="sng" algn="ctr">
                      <a:solidFill>
                        <a:srgbClr val="0070AD"/>
                      </a:solidFill>
                      <a:prstDash val="solid"/>
                      <a:round/>
                      <a:headEnd type="none" w="med" len="med"/>
                      <a:tailEnd type="none" w="med" len="med"/>
                    </a:lnT>
                    <a:lnB w="12700" cap="flat" cmpd="sng" algn="ctr">
                      <a:solidFill>
                        <a:srgbClr val="0070AD"/>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973188955"/>
                  </a:ext>
                </a:extLst>
              </a:tr>
              <a:tr h="434257">
                <a:tc>
                  <a:txBody>
                    <a:bodyPr/>
                    <a:lstStyle/>
                    <a:p>
                      <a:r>
                        <a:rPr lang="en-GB" sz="1050" dirty="0"/>
                        <a:t>1. White</a:t>
                      </a:r>
                    </a:p>
                  </a:txBody>
                  <a:tcPr>
                    <a:lnL w="12700" cap="flat" cmpd="sng" algn="ctr">
                      <a:solidFill>
                        <a:srgbClr val="0070AD"/>
                      </a:solidFill>
                      <a:prstDash val="solid"/>
                      <a:round/>
                      <a:headEnd type="none" w="med" len="med"/>
                      <a:tailEnd type="none" w="med" len="med"/>
                    </a:lnL>
                    <a:lnR w="12700" cap="flat" cmpd="sng" algn="ctr">
                      <a:solidFill>
                        <a:srgbClr val="0070AD"/>
                      </a:solidFill>
                      <a:prstDash val="solid"/>
                      <a:round/>
                      <a:headEnd type="none" w="med" len="med"/>
                      <a:tailEnd type="none" w="med" len="med"/>
                    </a:lnR>
                    <a:lnT w="12700" cap="flat" cmpd="sng" algn="ctr">
                      <a:solidFill>
                        <a:srgbClr val="0070AD"/>
                      </a:solidFill>
                      <a:prstDash val="solid"/>
                      <a:round/>
                      <a:headEnd type="none" w="med" len="med"/>
                      <a:tailEnd type="none" w="med" len="med"/>
                    </a:lnT>
                    <a:lnB w="12700" cap="flat" cmpd="sng" algn="ctr">
                      <a:solidFill>
                        <a:srgbClr val="0070AD"/>
                      </a:solidFill>
                      <a:prstDash val="solid"/>
                      <a:round/>
                      <a:headEnd type="none" w="med" len="med"/>
                      <a:tailEnd type="none" w="med" len="med"/>
                    </a:lnB>
                    <a:solidFill>
                      <a:schemeClr val="bg1"/>
                    </a:solidFill>
                  </a:tcPr>
                </a:tc>
                <a:tc>
                  <a:txBody>
                    <a:bodyPr/>
                    <a:lstStyle/>
                    <a:p>
                      <a:r>
                        <a:rPr lang="en-GB" sz="1050" dirty="0"/>
                        <a:t>429</a:t>
                      </a:r>
                    </a:p>
                  </a:txBody>
                  <a:tcPr>
                    <a:lnL w="12700" cap="flat" cmpd="sng" algn="ctr">
                      <a:solidFill>
                        <a:srgbClr val="0070AD"/>
                      </a:solidFill>
                      <a:prstDash val="solid"/>
                      <a:round/>
                      <a:headEnd type="none" w="med" len="med"/>
                      <a:tailEnd type="none" w="med" len="med"/>
                    </a:lnL>
                    <a:lnR w="12700" cap="flat" cmpd="sng" algn="ctr">
                      <a:solidFill>
                        <a:srgbClr val="0070AD"/>
                      </a:solidFill>
                      <a:prstDash val="solid"/>
                      <a:round/>
                      <a:headEnd type="none" w="med" len="med"/>
                      <a:tailEnd type="none" w="med" len="med"/>
                    </a:lnR>
                    <a:lnT w="12700" cap="flat" cmpd="sng" algn="ctr">
                      <a:solidFill>
                        <a:srgbClr val="0070AD"/>
                      </a:solidFill>
                      <a:prstDash val="solid"/>
                      <a:round/>
                      <a:headEnd type="none" w="med" len="med"/>
                      <a:tailEnd type="none" w="med" len="med"/>
                    </a:lnT>
                    <a:lnB w="12700" cap="flat" cmpd="sng" algn="ctr">
                      <a:solidFill>
                        <a:srgbClr val="0070AD"/>
                      </a:solidFill>
                      <a:prstDash val="solid"/>
                      <a:round/>
                      <a:headEnd type="none" w="med" len="med"/>
                      <a:tailEnd type="none" w="med" len="med"/>
                    </a:lnB>
                    <a:solidFill>
                      <a:schemeClr val="bg1"/>
                    </a:solidFill>
                  </a:tcPr>
                </a:tc>
                <a:tc>
                  <a:txBody>
                    <a:bodyPr/>
                    <a:lstStyle/>
                    <a:p>
                      <a:r>
                        <a:rPr lang="en-GB" sz="1050" dirty="0"/>
                        <a:t>694</a:t>
                      </a:r>
                    </a:p>
                  </a:txBody>
                  <a:tcPr>
                    <a:lnL w="12700" cap="flat" cmpd="sng" algn="ctr">
                      <a:solidFill>
                        <a:srgbClr val="0070AD"/>
                      </a:solidFill>
                      <a:prstDash val="solid"/>
                      <a:round/>
                      <a:headEnd type="none" w="med" len="med"/>
                      <a:tailEnd type="none" w="med" len="med"/>
                    </a:lnL>
                    <a:lnR w="12700" cap="flat" cmpd="sng" algn="ctr">
                      <a:solidFill>
                        <a:srgbClr val="0070AD"/>
                      </a:solidFill>
                      <a:prstDash val="solid"/>
                      <a:round/>
                      <a:headEnd type="none" w="med" len="med"/>
                      <a:tailEnd type="none" w="med" len="med"/>
                    </a:lnR>
                    <a:lnT w="12700" cap="flat" cmpd="sng" algn="ctr">
                      <a:solidFill>
                        <a:srgbClr val="0070AD"/>
                      </a:solidFill>
                      <a:prstDash val="solid"/>
                      <a:round/>
                      <a:headEnd type="none" w="med" len="med"/>
                      <a:tailEnd type="none" w="med" len="med"/>
                    </a:lnT>
                    <a:lnB w="12700" cap="flat" cmpd="sng" algn="ctr">
                      <a:solidFill>
                        <a:srgbClr val="0070AD"/>
                      </a:solidFill>
                      <a:prstDash val="solid"/>
                      <a:round/>
                      <a:headEnd type="none" w="med" len="med"/>
                      <a:tailEnd type="none" w="med" len="med"/>
                    </a:lnB>
                    <a:solidFill>
                      <a:schemeClr val="bg1"/>
                    </a:solidFill>
                  </a:tcPr>
                </a:tc>
                <a:tc>
                  <a:txBody>
                    <a:bodyPr/>
                    <a:lstStyle/>
                    <a:p>
                      <a:r>
                        <a:rPr lang="en-GB" sz="1050" dirty="0"/>
                        <a:t>61.82%</a:t>
                      </a:r>
                    </a:p>
                  </a:txBody>
                  <a:tcPr>
                    <a:lnL w="12700" cap="flat" cmpd="sng" algn="ctr">
                      <a:solidFill>
                        <a:srgbClr val="0070AD"/>
                      </a:solidFill>
                      <a:prstDash val="solid"/>
                      <a:round/>
                      <a:headEnd type="none" w="med" len="med"/>
                      <a:tailEnd type="none" w="med" len="med"/>
                    </a:lnL>
                    <a:lnR w="12700" cap="flat" cmpd="sng" algn="ctr">
                      <a:solidFill>
                        <a:srgbClr val="0070AD"/>
                      </a:solidFill>
                      <a:prstDash val="solid"/>
                      <a:round/>
                      <a:headEnd type="none" w="med" len="med"/>
                      <a:tailEnd type="none" w="med" len="med"/>
                    </a:lnR>
                    <a:lnT w="12700" cap="flat" cmpd="sng" algn="ctr">
                      <a:solidFill>
                        <a:srgbClr val="0070AD"/>
                      </a:solidFill>
                      <a:prstDash val="solid"/>
                      <a:round/>
                      <a:headEnd type="none" w="med" len="med"/>
                      <a:tailEnd type="none" w="med" len="med"/>
                    </a:lnT>
                    <a:lnB w="12700" cap="flat" cmpd="sng" algn="ctr">
                      <a:solidFill>
                        <a:srgbClr val="0070AD"/>
                      </a:solidFill>
                      <a:prstDash val="solid"/>
                      <a:round/>
                      <a:headEnd type="none" w="med" len="med"/>
                      <a:tailEnd type="none" w="med" len="med"/>
                    </a:lnB>
                    <a:solidFill>
                      <a:schemeClr val="bg1"/>
                    </a:solidFill>
                  </a:tcPr>
                </a:tc>
                <a:extLst>
                  <a:ext uri="{0D108BD9-81ED-4DB2-BD59-A6C34878D82A}">
                    <a16:rowId xmlns:a16="http://schemas.microsoft.com/office/drawing/2014/main" val="847654715"/>
                  </a:ext>
                </a:extLst>
              </a:tr>
              <a:tr h="505323">
                <a:tc>
                  <a:txBody>
                    <a:bodyPr/>
                    <a:lstStyle/>
                    <a:p>
                      <a:r>
                        <a:rPr lang="en-GB" sz="1050" dirty="0"/>
                        <a:t>2. BME</a:t>
                      </a:r>
                    </a:p>
                  </a:txBody>
                  <a:tcPr>
                    <a:lnL w="12700" cap="flat" cmpd="sng" algn="ctr">
                      <a:solidFill>
                        <a:srgbClr val="0070AD"/>
                      </a:solidFill>
                      <a:prstDash val="solid"/>
                      <a:round/>
                      <a:headEnd type="none" w="med" len="med"/>
                      <a:tailEnd type="none" w="med" len="med"/>
                    </a:lnL>
                    <a:lnR w="12700" cap="flat" cmpd="sng" algn="ctr">
                      <a:solidFill>
                        <a:srgbClr val="0070AD"/>
                      </a:solidFill>
                      <a:prstDash val="solid"/>
                      <a:round/>
                      <a:headEnd type="none" w="med" len="med"/>
                      <a:tailEnd type="none" w="med" len="med"/>
                    </a:lnR>
                    <a:lnT w="12700" cap="flat" cmpd="sng" algn="ctr">
                      <a:solidFill>
                        <a:srgbClr val="0070AD"/>
                      </a:solidFill>
                      <a:prstDash val="solid"/>
                      <a:round/>
                      <a:headEnd type="none" w="med" len="med"/>
                      <a:tailEnd type="none" w="med" len="med"/>
                    </a:lnT>
                    <a:lnB w="12700" cap="flat" cmpd="sng" algn="ctr">
                      <a:solidFill>
                        <a:srgbClr val="0070AD"/>
                      </a:solidFill>
                      <a:prstDash val="solid"/>
                      <a:round/>
                      <a:headEnd type="none" w="med" len="med"/>
                      <a:tailEnd type="none" w="med" len="med"/>
                    </a:lnB>
                    <a:solidFill>
                      <a:schemeClr val="bg1"/>
                    </a:solidFill>
                  </a:tcPr>
                </a:tc>
                <a:tc>
                  <a:txBody>
                    <a:bodyPr/>
                    <a:lstStyle/>
                    <a:p>
                      <a:r>
                        <a:rPr lang="en-GB" sz="1050" dirty="0"/>
                        <a:t>185</a:t>
                      </a:r>
                    </a:p>
                  </a:txBody>
                  <a:tcPr>
                    <a:lnL w="12700" cap="flat" cmpd="sng" algn="ctr">
                      <a:solidFill>
                        <a:srgbClr val="0070AD"/>
                      </a:solidFill>
                      <a:prstDash val="solid"/>
                      <a:round/>
                      <a:headEnd type="none" w="med" len="med"/>
                      <a:tailEnd type="none" w="med" len="med"/>
                    </a:lnL>
                    <a:lnR w="12700" cap="flat" cmpd="sng" algn="ctr">
                      <a:solidFill>
                        <a:srgbClr val="0070AD"/>
                      </a:solidFill>
                      <a:prstDash val="solid"/>
                      <a:round/>
                      <a:headEnd type="none" w="med" len="med"/>
                      <a:tailEnd type="none" w="med" len="med"/>
                    </a:lnR>
                    <a:lnT w="12700" cap="flat" cmpd="sng" algn="ctr">
                      <a:solidFill>
                        <a:srgbClr val="0070AD"/>
                      </a:solidFill>
                      <a:prstDash val="solid"/>
                      <a:round/>
                      <a:headEnd type="none" w="med" len="med"/>
                      <a:tailEnd type="none" w="med" len="med"/>
                    </a:lnT>
                    <a:lnB w="12700" cap="flat" cmpd="sng" algn="ctr">
                      <a:solidFill>
                        <a:srgbClr val="0070AD"/>
                      </a:solidFill>
                      <a:prstDash val="solid"/>
                      <a:round/>
                      <a:headEnd type="none" w="med" len="med"/>
                      <a:tailEnd type="none" w="med" len="med"/>
                    </a:lnB>
                    <a:solidFill>
                      <a:schemeClr val="bg1"/>
                    </a:solidFill>
                  </a:tcPr>
                </a:tc>
                <a:tc>
                  <a:txBody>
                    <a:bodyPr/>
                    <a:lstStyle/>
                    <a:p>
                      <a:r>
                        <a:rPr lang="en-GB" sz="1050" dirty="0"/>
                        <a:t>266</a:t>
                      </a:r>
                    </a:p>
                  </a:txBody>
                  <a:tcPr>
                    <a:lnL w="12700" cap="flat" cmpd="sng" algn="ctr">
                      <a:solidFill>
                        <a:srgbClr val="0070AD"/>
                      </a:solidFill>
                      <a:prstDash val="solid"/>
                      <a:round/>
                      <a:headEnd type="none" w="med" len="med"/>
                      <a:tailEnd type="none" w="med" len="med"/>
                    </a:lnL>
                    <a:lnR w="12700" cap="flat" cmpd="sng" algn="ctr">
                      <a:solidFill>
                        <a:srgbClr val="0070AD"/>
                      </a:solidFill>
                      <a:prstDash val="solid"/>
                      <a:round/>
                      <a:headEnd type="none" w="med" len="med"/>
                      <a:tailEnd type="none" w="med" len="med"/>
                    </a:lnR>
                    <a:lnT w="12700" cap="flat" cmpd="sng" algn="ctr">
                      <a:solidFill>
                        <a:srgbClr val="0070AD"/>
                      </a:solidFill>
                      <a:prstDash val="solid"/>
                      <a:round/>
                      <a:headEnd type="none" w="med" len="med"/>
                      <a:tailEnd type="none" w="med" len="med"/>
                    </a:lnT>
                    <a:lnB w="12700" cap="flat" cmpd="sng" algn="ctr">
                      <a:solidFill>
                        <a:srgbClr val="0070AD"/>
                      </a:solidFill>
                      <a:prstDash val="solid"/>
                      <a:round/>
                      <a:headEnd type="none" w="med" len="med"/>
                      <a:tailEnd type="none" w="med" len="med"/>
                    </a:lnB>
                    <a:solidFill>
                      <a:schemeClr val="bg1"/>
                    </a:solidFill>
                  </a:tcPr>
                </a:tc>
                <a:tc>
                  <a:txBody>
                    <a:bodyPr/>
                    <a:lstStyle/>
                    <a:p>
                      <a:r>
                        <a:rPr lang="en-GB" sz="1050" dirty="0"/>
                        <a:t>69.55%</a:t>
                      </a:r>
                    </a:p>
                  </a:txBody>
                  <a:tcPr>
                    <a:lnL w="12700" cap="flat" cmpd="sng" algn="ctr">
                      <a:solidFill>
                        <a:srgbClr val="0070AD"/>
                      </a:solidFill>
                      <a:prstDash val="solid"/>
                      <a:round/>
                      <a:headEnd type="none" w="med" len="med"/>
                      <a:tailEnd type="none" w="med" len="med"/>
                    </a:lnL>
                    <a:lnR w="12700" cap="flat" cmpd="sng" algn="ctr">
                      <a:solidFill>
                        <a:srgbClr val="0070AD"/>
                      </a:solidFill>
                      <a:prstDash val="solid"/>
                      <a:round/>
                      <a:headEnd type="none" w="med" len="med"/>
                      <a:tailEnd type="none" w="med" len="med"/>
                    </a:lnR>
                    <a:lnT w="12700" cap="flat" cmpd="sng" algn="ctr">
                      <a:solidFill>
                        <a:srgbClr val="0070AD"/>
                      </a:solidFill>
                      <a:prstDash val="solid"/>
                      <a:round/>
                      <a:headEnd type="none" w="med" len="med"/>
                      <a:tailEnd type="none" w="med" len="med"/>
                    </a:lnT>
                    <a:lnB w="12700" cap="flat" cmpd="sng" algn="ctr">
                      <a:solidFill>
                        <a:srgbClr val="0070AD"/>
                      </a:solidFill>
                      <a:prstDash val="solid"/>
                      <a:round/>
                      <a:headEnd type="none" w="med" len="med"/>
                      <a:tailEnd type="none" w="med" len="med"/>
                    </a:lnB>
                    <a:solidFill>
                      <a:schemeClr val="bg1"/>
                    </a:solidFill>
                  </a:tcPr>
                </a:tc>
                <a:extLst>
                  <a:ext uri="{0D108BD9-81ED-4DB2-BD59-A6C34878D82A}">
                    <a16:rowId xmlns:a16="http://schemas.microsoft.com/office/drawing/2014/main" val="558440897"/>
                  </a:ext>
                </a:extLst>
              </a:tr>
              <a:tr h="481847">
                <a:tc>
                  <a:txBody>
                    <a:bodyPr/>
                    <a:lstStyle/>
                    <a:p>
                      <a:r>
                        <a:rPr lang="en-GB" sz="1050" dirty="0"/>
                        <a:t>3. Not</a:t>
                      </a:r>
                      <a:r>
                        <a:rPr lang="en-GB" sz="1050" baseline="0" dirty="0"/>
                        <a:t> stated/Blank</a:t>
                      </a:r>
                      <a:endParaRPr lang="en-GB" sz="1050" dirty="0"/>
                    </a:p>
                  </a:txBody>
                  <a:tcPr>
                    <a:lnL w="12700" cap="flat" cmpd="sng" algn="ctr">
                      <a:solidFill>
                        <a:srgbClr val="0070AD"/>
                      </a:solidFill>
                      <a:prstDash val="solid"/>
                      <a:round/>
                      <a:headEnd type="none" w="med" len="med"/>
                      <a:tailEnd type="none" w="med" len="med"/>
                    </a:lnL>
                    <a:lnR w="12700" cap="flat" cmpd="sng" algn="ctr">
                      <a:solidFill>
                        <a:srgbClr val="0070AD"/>
                      </a:solidFill>
                      <a:prstDash val="solid"/>
                      <a:round/>
                      <a:headEnd type="none" w="med" len="med"/>
                      <a:tailEnd type="none" w="med" len="med"/>
                    </a:lnR>
                    <a:lnT w="12700" cap="flat" cmpd="sng" algn="ctr">
                      <a:solidFill>
                        <a:srgbClr val="0070AD"/>
                      </a:solidFill>
                      <a:prstDash val="solid"/>
                      <a:round/>
                      <a:headEnd type="none" w="med" len="med"/>
                      <a:tailEnd type="none" w="med" len="med"/>
                    </a:lnT>
                    <a:lnB w="12700" cap="flat" cmpd="sng" algn="ctr">
                      <a:solidFill>
                        <a:srgbClr val="0070AD"/>
                      </a:solidFill>
                      <a:prstDash val="solid"/>
                      <a:round/>
                      <a:headEnd type="none" w="med" len="med"/>
                      <a:tailEnd type="none" w="med" len="med"/>
                    </a:lnB>
                    <a:solidFill>
                      <a:schemeClr val="bg1"/>
                    </a:solidFill>
                  </a:tcPr>
                </a:tc>
                <a:tc>
                  <a:txBody>
                    <a:bodyPr/>
                    <a:lstStyle/>
                    <a:p>
                      <a:r>
                        <a:rPr lang="en-GB" sz="1050" dirty="0"/>
                        <a:t>25</a:t>
                      </a:r>
                    </a:p>
                  </a:txBody>
                  <a:tcPr>
                    <a:lnL w="12700" cap="flat" cmpd="sng" algn="ctr">
                      <a:solidFill>
                        <a:srgbClr val="0070AD"/>
                      </a:solidFill>
                      <a:prstDash val="solid"/>
                      <a:round/>
                      <a:headEnd type="none" w="med" len="med"/>
                      <a:tailEnd type="none" w="med" len="med"/>
                    </a:lnL>
                    <a:lnR w="12700" cap="flat" cmpd="sng" algn="ctr">
                      <a:solidFill>
                        <a:srgbClr val="0070AD"/>
                      </a:solidFill>
                      <a:prstDash val="solid"/>
                      <a:round/>
                      <a:headEnd type="none" w="med" len="med"/>
                      <a:tailEnd type="none" w="med" len="med"/>
                    </a:lnR>
                    <a:lnT w="12700" cap="flat" cmpd="sng" algn="ctr">
                      <a:solidFill>
                        <a:srgbClr val="0070AD"/>
                      </a:solidFill>
                      <a:prstDash val="solid"/>
                      <a:round/>
                      <a:headEnd type="none" w="med" len="med"/>
                      <a:tailEnd type="none" w="med" len="med"/>
                    </a:lnT>
                    <a:lnB w="12700" cap="flat" cmpd="sng" algn="ctr">
                      <a:solidFill>
                        <a:srgbClr val="0070AD"/>
                      </a:solidFill>
                      <a:prstDash val="solid"/>
                      <a:round/>
                      <a:headEnd type="none" w="med" len="med"/>
                      <a:tailEnd type="none" w="med" len="med"/>
                    </a:lnB>
                    <a:solidFill>
                      <a:schemeClr val="bg1"/>
                    </a:solidFill>
                  </a:tcPr>
                </a:tc>
                <a:tc>
                  <a:txBody>
                    <a:bodyPr/>
                    <a:lstStyle/>
                    <a:p>
                      <a:r>
                        <a:rPr lang="en-GB" sz="1050" dirty="0"/>
                        <a:t>321</a:t>
                      </a:r>
                    </a:p>
                  </a:txBody>
                  <a:tcPr>
                    <a:lnL w="12700" cap="flat" cmpd="sng" algn="ctr">
                      <a:solidFill>
                        <a:srgbClr val="0070AD"/>
                      </a:solidFill>
                      <a:prstDash val="solid"/>
                      <a:round/>
                      <a:headEnd type="none" w="med" len="med"/>
                      <a:tailEnd type="none" w="med" len="med"/>
                    </a:lnL>
                    <a:lnR w="12700" cap="flat" cmpd="sng" algn="ctr">
                      <a:solidFill>
                        <a:srgbClr val="0070AD"/>
                      </a:solidFill>
                      <a:prstDash val="solid"/>
                      <a:round/>
                      <a:headEnd type="none" w="med" len="med"/>
                      <a:tailEnd type="none" w="med" len="med"/>
                    </a:lnR>
                    <a:lnT w="12700" cap="flat" cmpd="sng" algn="ctr">
                      <a:solidFill>
                        <a:srgbClr val="0070AD"/>
                      </a:solidFill>
                      <a:prstDash val="solid"/>
                      <a:round/>
                      <a:headEnd type="none" w="med" len="med"/>
                      <a:tailEnd type="none" w="med" len="med"/>
                    </a:lnT>
                    <a:lnB w="12700" cap="flat" cmpd="sng" algn="ctr">
                      <a:solidFill>
                        <a:srgbClr val="0070AD"/>
                      </a:solidFill>
                      <a:prstDash val="solid"/>
                      <a:round/>
                      <a:headEnd type="none" w="med" len="med"/>
                      <a:tailEnd type="none" w="med" len="med"/>
                    </a:lnB>
                    <a:solidFill>
                      <a:schemeClr val="bg1"/>
                    </a:solidFill>
                  </a:tcPr>
                </a:tc>
                <a:tc>
                  <a:txBody>
                    <a:bodyPr/>
                    <a:lstStyle/>
                    <a:p>
                      <a:r>
                        <a:rPr lang="en-GB" sz="1050" dirty="0"/>
                        <a:t>7.79%</a:t>
                      </a:r>
                    </a:p>
                  </a:txBody>
                  <a:tcPr>
                    <a:lnL w="12700" cap="flat" cmpd="sng" algn="ctr">
                      <a:solidFill>
                        <a:srgbClr val="0070AD"/>
                      </a:solidFill>
                      <a:prstDash val="solid"/>
                      <a:round/>
                      <a:headEnd type="none" w="med" len="med"/>
                      <a:tailEnd type="none" w="med" len="med"/>
                    </a:lnL>
                    <a:lnR w="12700" cap="flat" cmpd="sng" algn="ctr">
                      <a:solidFill>
                        <a:srgbClr val="0070AD"/>
                      </a:solidFill>
                      <a:prstDash val="solid"/>
                      <a:round/>
                      <a:headEnd type="none" w="med" len="med"/>
                      <a:tailEnd type="none" w="med" len="med"/>
                    </a:lnR>
                    <a:lnT w="12700" cap="flat" cmpd="sng" algn="ctr">
                      <a:solidFill>
                        <a:srgbClr val="0070AD"/>
                      </a:solidFill>
                      <a:prstDash val="solid"/>
                      <a:round/>
                      <a:headEnd type="none" w="med" len="med"/>
                      <a:tailEnd type="none" w="med" len="med"/>
                    </a:lnT>
                    <a:lnB w="12700" cap="flat" cmpd="sng" algn="ctr">
                      <a:solidFill>
                        <a:srgbClr val="0070AD"/>
                      </a:solidFill>
                      <a:prstDash val="solid"/>
                      <a:round/>
                      <a:headEnd type="none" w="med" len="med"/>
                      <a:tailEnd type="none" w="med" len="med"/>
                    </a:lnB>
                    <a:solidFill>
                      <a:schemeClr val="bg1"/>
                    </a:solidFill>
                  </a:tcPr>
                </a:tc>
                <a:extLst>
                  <a:ext uri="{0D108BD9-81ED-4DB2-BD59-A6C34878D82A}">
                    <a16:rowId xmlns:a16="http://schemas.microsoft.com/office/drawing/2014/main" val="1488221258"/>
                  </a:ext>
                </a:extLst>
              </a:tr>
            </a:tbl>
          </a:graphicData>
        </a:graphic>
      </p:graphicFrame>
      <p:pic>
        <p:nvPicPr>
          <p:cNvPr id="8" name="Picture 7" descr="An infographic shows the mean bonus ethnicity pay gap as 6.8% and the median bonus ethnicity pay gap as 0.0%."/>
          <p:cNvPicPr>
            <a:picLocks noChangeAspect="1"/>
          </p:cNvPicPr>
          <p:nvPr/>
        </p:nvPicPr>
        <p:blipFill>
          <a:blip r:embed="rId2"/>
          <a:stretch>
            <a:fillRect/>
          </a:stretch>
        </p:blipFill>
        <p:spPr>
          <a:xfrm>
            <a:off x="6756400" y="3601139"/>
            <a:ext cx="4981158" cy="1863556"/>
          </a:xfrm>
          <a:prstGeom prst="rect">
            <a:avLst/>
          </a:prstGeom>
        </p:spPr>
      </p:pic>
    </p:spTree>
    <p:extLst>
      <p:ext uri="{BB962C8B-B14F-4D97-AF65-F5344CB8AC3E}">
        <p14:creationId xmlns:p14="http://schemas.microsoft.com/office/powerpoint/2010/main" val="13651520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C183D7F6-B498-43B3-948B-1728B52AA6E4}">
                <adec:decorative xmlns:adec="http://schemas.microsoft.com/office/drawing/2017/decorative" val="1"/>
              </a:ext>
            </a:extLst>
          </p:cNvPr>
          <p:cNvSpPr>
            <a:spLocks noGrp="1"/>
          </p:cNvSpPr>
          <p:nvPr>
            <p:ph sz="quarter" idx="14"/>
          </p:nvPr>
        </p:nvSpPr>
        <p:spPr/>
        <p:txBody>
          <a:bodyPr/>
          <a:lstStyle/>
          <a:p>
            <a:pPr algn="ctr">
              <a:spcBef>
                <a:spcPct val="0"/>
              </a:spcBef>
            </a:pPr>
            <a:r>
              <a:rPr lang="en-GB" altLang="en-US" dirty="0">
                <a:solidFill>
                  <a:schemeClr val="tx2"/>
                </a:solidFill>
              </a:rPr>
              <a:t>Ethnicity Pay Gap Report- March 2023</a:t>
            </a:r>
          </a:p>
        </p:txBody>
      </p:sp>
      <p:sp>
        <p:nvSpPr>
          <p:cNvPr id="4" name="Content Placeholder 3"/>
          <p:cNvSpPr>
            <a:spLocks noGrp="1"/>
          </p:cNvSpPr>
          <p:nvPr>
            <p:ph type="title" idx="4294967295"/>
          </p:nvPr>
        </p:nvSpPr>
        <p:spPr>
          <a:xfrm>
            <a:off x="307497" y="558800"/>
            <a:ext cx="8650236" cy="558800"/>
          </a:xfrm>
          <a:prstGeom prst="rect">
            <a:avLst/>
          </a:prstGeom>
          <a:noFill/>
          <a:ln>
            <a:noFill/>
            <a:prstDash/>
          </a:ln>
          <a:effectLst/>
        </p:spPr>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p>
            <a:pPr marL="0" marR="0" lvl="0" indent="0" algn="l" defTabSz="914400" rtl="0" eaLnBrk="1" fontAlgn="auto" latinLnBrk="0" hangingPunct="1">
              <a:lnSpc>
                <a:spcPct val="90000"/>
              </a:lnSpc>
              <a:spcBef>
                <a:spcPts val="1000"/>
              </a:spcBef>
              <a:spcAft>
                <a:spcPts val="600"/>
              </a:spcAft>
              <a:buClrTx/>
              <a:buSzTx/>
              <a:buFont typeface="Arial"/>
              <a:buNone/>
              <a:tabLst/>
              <a:defRPr/>
            </a:pPr>
            <a:r>
              <a:rPr kumimoji="0" lang="en-GB" altLang="en-US" sz="2400" b="1" i="0" u="none" strike="noStrike" kern="1200" cap="none" spc="0" normalizeH="0" baseline="0" noProof="0" dirty="0">
                <a:ln>
                  <a:noFill/>
                </a:ln>
                <a:solidFill>
                  <a:schemeClr val="tx1"/>
                </a:solidFill>
                <a:effectLst/>
                <a:uLnTx/>
                <a:uFillTx/>
                <a:latin typeface="Arial" charset="0"/>
                <a:ea typeface="Arial" charset="0"/>
                <a:cs typeface="Arial" charset="0"/>
              </a:rPr>
              <a:t>Understanding the Ethnicity Pay Gap – further analysis</a:t>
            </a:r>
            <a:endParaRPr kumimoji="0" lang="en-GB" sz="2400" b="1" i="0" u="none" strike="noStrike" kern="1200" cap="none" spc="0" normalizeH="0" baseline="0" noProof="0" dirty="0">
              <a:ln>
                <a:noFill/>
              </a:ln>
              <a:solidFill>
                <a:schemeClr val="tx1"/>
              </a:solidFill>
              <a:effectLst/>
              <a:uLnTx/>
              <a:uFillTx/>
              <a:latin typeface="Arial" charset="0"/>
              <a:ea typeface="Arial" charset="0"/>
              <a:cs typeface="Arial" charset="0"/>
            </a:endParaRPr>
          </a:p>
        </p:txBody>
      </p:sp>
      <p:sp>
        <p:nvSpPr>
          <p:cNvPr id="5" name="Content Placeholder 4"/>
          <p:cNvSpPr>
            <a:spLocks noGrp="1"/>
          </p:cNvSpPr>
          <p:nvPr>
            <p:ph sz="quarter" idx="18"/>
          </p:nvPr>
        </p:nvSpPr>
        <p:spPr>
          <a:xfrm>
            <a:off x="307497" y="1117600"/>
            <a:ext cx="10750673" cy="326110"/>
          </a:xfrm>
        </p:spPr>
        <p:txBody>
          <a:bodyPr/>
          <a:lstStyle/>
          <a:p>
            <a:r>
              <a:rPr lang="en-GB" altLang="en-US" sz="1200" dirty="0"/>
              <a:t>Below is the ethnicity pay gap by band.  In bands 2,3,5,6, 8A,Doctor in training and Apprentices there is pay gap in favour of minority ethnic staff.</a:t>
            </a:r>
          </a:p>
          <a:p>
            <a:endParaRPr lang="en-GB" sz="1200" dirty="0"/>
          </a:p>
          <a:p>
            <a:endParaRPr lang="en-GB" sz="1200" dirty="0"/>
          </a:p>
          <a:p>
            <a:endParaRPr lang="en-GB" sz="1200" dirty="0"/>
          </a:p>
          <a:p>
            <a:endParaRPr lang="en-GB" sz="1200" dirty="0"/>
          </a:p>
          <a:p>
            <a:endParaRPr lang="en-GB" sz="1200" dirty="0"/>
          </a:p>
          <a:p>
            <a:endParaRPr lang="en-GB" sz="1200" dirty="0"/>
          </a:p>
        </p:txBody>
      </p:sp>
      <p:graphicFrame>
        <p:nvGraphicFramePr>
          <p:cNvPr id="9" name="Table 8">
            <a:extLst>
              <a:ext uri="{FF2B5EF4-FFF2-40B4-BE49-F238E27FC236}">
                <a16:creationId xmlns:a16="http://schemas.microsoft.com/office/drawing/2014/main" id="{F42CC3AF-B123-BD94-BDDE-86DE97470C16}"/>
              </a:ext>
            </a:extLst>
          </p:cNvPr>
          <p:cNvGraphicFramePr>
            <a:graphicFrameLocks noGrp="1"/>
          </p:cNvGraphicFramePr>
          <p:nvPr>
            <p:extLst>
              <p:ext uri="{D42A27DB-BD31-4B8C-83A1-F6EECF244321}">
                <p14:modId xmlns:p14="http://schemas.microsoft.com/office/powerpoint/2010/main" val="2783778110"/>
              </p:ext>
            </p:extLst>
          </p:nvPr>
        </p:nvGraphicFramePr>
        <p:xfrm>
          <a:off x="307499" y="1533791"/>
          <a:ext cx="10090675" cy="1838960"/>
        </p:xfrm>
        <a:graphic>
          <a:graphicData uri="http://schemas.openxmlformats.org/drawingml/2006/table">
            <a:tbl>
              <a:tblPr firstRow="1" bandRow="1">
                <a:tableStyleId>{5C22544A-7EE6-4342-B048-85BDC9FD1C3A}</a:tableStyleId>
              </a:tblPr>
              <a:tblGrid>
                <a:gridCol w="1441525">
                  <a:extLst>
                    <a:ext uri="{9D8B030D-6E8A-4147-A177-3AD203B41FA5}">
                      <a16:colId xmlns:a16="http://schemas.microsoft.com/office/drawing/2014/main" val="1562427475"/>
                    </a:ext>
                  </a:extLst>
                </a:gridCol>
                <a:gridCol w="1441525">
                  <a:extLst>
                    <a:ext uri="{9D8B030D-6E8A-4147-A177-3AD203B41FA5}">
                      <a16:colId xmlns:a16="http://schemas.microsoft.com/office/drawing/2014/main" val="2860773224"/>
                    </a:ext>
                  </a:extLst>
                </a:gridCol>
                <a:gridCol w="1441525">
                  <a:extLst>
                    <a:ext uri="{9D8B030D-6E8A-4147-A177-3AD203B41FA5}">
                      <a16:colId xmlns:a16="http://schemas.microsoft.com/office/drawing/2014/main" val="295087435"/>
                    </a:ext>
                  </a:extLst>
                </a:gridCol>
                <a:gridCol w="1441525">
                  <a:extLst>
                    <a:ext uri="{9D8B030D-6E8A-4147-A177-3AD203B41FA5}">
                      <a16:colId xmlns:a16="http://schemas.microsoft.com/office/drawing/2014/main" val="2480397717"/>
                    </a:ext>
                  </a:extLst>
                </a:gridCol>
                <a:gridCol w="1441525">
                  <a:extLst>
                    <a:ext uri="{9D8B030D-6E8A-4147-A177-3AD203B41FA5}">
                      <a16:colId xmlns:a16="http://schemas.microsoft.com/office/drawing/2014/main" val="1116276497"/>
                    </a:ext>
                  </a:extLst>
                </a:gridCol>
                <a:gridCol w="1441525">
                  <a:extLst>
                    <a:ext uri="{9D8B030D-6E8A-4147-A177-3AD203B41FA5}">
                      <a16:colId xmlns:a16="http://schemas.microsoft.com/office/drawing/2014/main" val="2393493706"/>
                    </a:ext>
                  </a:extLst>
                </a:gridCol>
                <a:gridCol w="1441525">
                  <a:extLst>
                    <a:ext uri="{9D8B030D-6E8A-4147-A177-3AD203B41FA5}">
                      <a16:colId xmlns:a16="http://schemas.microsoft.com/office/drawing/2014/main" val="353530539"/>
                    </a:ext>
                  </a:extLst>
                </a:gridCol>
              </a:tblGrid>
              <a:tr h="0">
                <a:tc>
                  <a:txBody>
                    <a:bodyPr/>
                    <a:lstStyle/>
                    <a:p>
                      <a:pPr algn="ctr"/>
                      <a:r>
                        <a:rPr lang="en-GB" sz="1200" dirty="0">
                          <a:solidFill>
                            <a:schemeClr val="tx1"/>
                          </a:solidFill>
                        </a:rPr>
                        <a:t>Apprentice</a:t>
                      </a:r>
                    </a:p>
                  </a:txBody>
                  <a:tcPr>
                    <a:lnL w="12700" cap="flat" cmpd="sng" algn="ctr">
                      <a:solidFill>
                        <a:srgbClr val="0070AD"/>
                      </a:solidFill>
                      <a:prstDash val="solid"/>
                      <a:round/>
                      <a:headEnd type="none" w="med" len="med"/>
                      <a:tailEnd type="none" w="med" len="med"/>
                    </a:lnL>
                    <a:lnR w="12700" cap="flat" cmpd="sng" algn="ctr">
                      <a:solidFill>
                        <a:srgbClr val="0070AD"/>
                      </a:solidFill>
                      <a:prstDash val="solid"/>
                      <a:round/>
                      <a:headEnd type="none" w="med" len="med"/>
                      <a:tailEnd type="none" w="med" len="med"/>
                    </a:lnR>
                    <a:lnT w="12700" cap="flat" cmpd="sng" algn="ctr">
                      <a:solidFill>
                        <a:srgbClr val="0070AD"/>
                      </a:solidFill>
                      <a:prstDash val="solid"/>
                      <a:round/>
                      <a:headEnd type="none" w="med" len="med"/>
                      <a:tailEnd type="none" w="med" len="med"/>
                    </a:lnT>
                    <a:lnB w="12700" cap="flat" cmpd="sng" algn="ctr">
                      <a:solidFill>
                        <a:srgbClr val="0070AD"/>
                      </a:solidFill>
                      <a:prstDash val="solid"/>
                      <a:round/>
                      <a:headEnd type="none" w="med" len="med"/>
                      <a:tailEnd type="none" w="med" len="med"/>
                    </a:lnB>
                    <a:solidFill>
                      <a:schemeClr val="accent4">
                        <a:lumMod val="20000"/>
                        <a:lumOff val="80000"/>
                      </a:schemeClr>
                    </a:solidFill>
                  </a:tcPr>
                </a:tc>
                <a:tc>
                  <a:txBody>
                    <a:bodyPr/>
                    <a:lstStyle/>
                    <a:p>
                      <a:pPr algn="ctr"/>
                      <a:r>
                        <a:rPr lang="en-GB" sz="1200" dirty="0">
                          <a:solidFill>
                            <a:schemeClr val="tx1"/>
                          </a:solidFill>
                        </a:rPr>
                        <a:t>Band 2</a:t>
                      </a:r>
                    </a:p>
                  </a:txBody>
                  <a:tcPr>
                    <a:lnL w="12700" cap="flat" cmpd="sng" algn="ctr">
                      <a:solidFill>
                        <a:srgbClr val="0070AD"/>
                      </a:solidFill>
                      <a:prstDash val="solid"/>
                      <a:round/>
                      <a:headEnd type="none" w="med" len="med"/>
                      <a:tailEnd type="none" w="med" len="med"/>
                    </a:lnL>
                    <a:lnR w="12700" cap="flat" cmpd="sng" algn="ctr">
                      <a:solidFill>
                        <a:srgbClr val="0070AD"/>
                      </a:solidFill>
                      <a:prstDash val="solid"/>
                      <a:round/>
                      <a:headEnd type="none" w="med" len="med"/>
                      <a:tailEnd type="none" w="med" len="med"/>
                    </a:lnR>
                    <a:lnT w="12700" cap="flat" cmpd="sng" algn="ctr">
                      <a:solidFill>
                        <a:srgbClr val="0070AD"/>
                      </a:solidFill>
                      <a:prstDash val="solid"/>
                      <a:round/>
                      <a:headEnd type="none" w="med" len="med"/>
                      <a:tailEnd type="none" w="med" len="med"/>
                    </a:lnT>
                    <a:lnB w="12700" cap="flat" cmpd="sng" algn="ctr">
                      <a:solidFill>
                        <a:srgbClr val="0070AD"/>
                      </a:solidFill>
                      <a:prstDash val="solid"/>
                      <a:round/>
                      <a:headEnd type="none" w="med" len="med"/>
                      <a:tailEnd type="none" w="med" len="med"/>
                    </a:lnB>
                    <a:solidFill>
                      <a:schemeClr val="accent4">
                        <a:lumMod val="20000"/>
                        <a:lumOff val="80000"/>
                      </a:schemeClr>
                    </a:solidFill>
                  </a:tcPr>
                </a:tc>
                <a:tc>
                  <a:txBody>
                    <a:bodyPr/>
                    <a:lstStyle/>
                    <a:p>
                      <a:pPr algn="ctr"/>
                      <a:r>
                        <a:rPr lang="en-GB" sz="1200" dirty="0">
                          <a:solidFill>
                            <a:schemeClr val="tx1"/>
                          </a:solidFill>
                        </a:rPr>
                        <a:t>Band 3</a:t>
                      </a:r>
                    </a:p>
                  </a:txBody>
                  <a:tcPr>
                    <a:lnL w="12700" cap="flat" cmpd="sng" algn="ctr">
                      <a:solidFill>
                        <a:srgbClr val="0070AD"/>
                      </a:solidFill>
                      <a:prstDash val="solid"/>
                      <a:round/>
                      <a:headEnd type="none" w="med" len="med"/>
                      <a:tailEnd type="none" w="med" len="med"/>
                    </a:lnL>
                    <a:lnR w="12700" cap="flat" cmpd="sng" algn="ctr">
                      <a:solidFill>
                        <a:srgbClr val="0070AD"/>
                      </a:solidFill>
                      <a:prstDash val="solid"/>
                      <a:round/>
                      <a:headEnd type="none" w="med" len="med"/>
                      <a:tailEnd type="none" w="med" len="med"/>
                    </a:lnR>
                    <a:lnT w="12700" cap="flat" cmpd="sng" algn="ctr">
                      <a:solidFill>
                        <a:srgbClr val="0070AD"/>
                      </a:solidFill>
                      <a:prstDash val="solid"/>
                      <a:round/>
                      <a:headEnd type="none" w="med" len="med"/>
                      <a:tailEnd type="none" w="med" len="med"/>
                    </a:lnT>
                    <a:lnB w="12700" cap="flat" cmpd="sng" algn="ctr">
                      <a:solidFill>
                        <a:srgbClr val="0070AD"/>
                      </a:solidFill>
                      <a:prstDash val="solid"/>
                      <a:round/>
                      <a:headEnd type="none" w="med" len="med"/>
                      <a:tailEnd type="none" w="med" len="med"/>
                    </a:lnB>
                    <a:solidFill>
                      <a:schemeClr val="accent4">
                        <a:lumMod val="20000"/>
                        <a:lumOff val="80000"/>
                      </a:schemeClr>
                    </a:solidFill>
                  </a:tcPr>
                </a:tc>
                <a:tc>
                  <a:txBody>
                    <a:bodyPr/>
                    <a:lstStyle/>
                    <a:p>
                      <a:pPr algn="ctr"/>
                      <a:r>
                        <a:rPr lang="en-GB" sz="1200" dirty="0">
                          <a:solidFill>
                            <a:schemeClr val="tx1"/>
                          </a:solidFill>
                        </a:rPr>
                        <a:t>Band 5</a:t>
                      </a:r>
                    </a:p>
                  </a:txBody>
                  <a:tcPr>
                    <a:lnL w="12700" cap="flat" cmpd="sng" algn="ctr">
                      <a:solidFill>
                        <a:srgbClr val="0070AD"/>
                      </a:solidFill>
                      <a:prstDash val="solid"/>
                      <a:round/>
                      <a:headEnd type="none" w="med" len="med"/>
                      <a:tailEnd type="none" w="med" len="med"/>
                    </a:lnL>
                    <a:lnR w="12700" cap="flat" cmpd="sng" algn="ctr">
                      <a:solidFill>
                        <a:srgbClr val="0070AD"/>
                      </a:solidFill>
                      <a:prstDash val="solid"/>
                      <a:round/>
                      <a:headEnd type="none" w="med" len="med"/>
                      <a:tailEnd type="none" w="med" len="med"/>
                    </a:lnR>
                    <a:lnT w="12700" cap="flat" cmpd="sng" algn="ctr">
                      <a:solidFill>
                        <a:srgbClr val="0070AD"/>
                      </a:solidFill>
                      <a:prstDash val="solid"/>
                      <a:round/>
                      <a:headEnd type="none" w="med" len="med"/>
                      <a:tailEnd type="none" w="med" len="med"/>
                    </a:lnT>
                    <a:lnB w="12700" cap="flat" cmpd="sng" algn="ctr">
                      <a:solidFill>
                        <a:srgbClr val="0070AD"/>
                      </a:solidFill>
                      <a:prstDash val="solid"/>
                      <a:round/>
                      <a:headEnd type="none" w="med" len="med"/>
                      <a:tailEnd type="none" w="med" len="med"/>
                    </a:lnB>
                    <a:solidFill>
                      <a:schemeClr val="accent4">
                        <a:lumMod val="20000"/>
                        <a:lumOff val="80000"/>
                      </a:schemeClr>
                    </a:solidFill>
                  </a:tcPr>
                </a:tc>
                <a:tc>
                  <a:txBody>
                    <a:bodyPr/>
                    <a:lstStyle/>
                    <a:p>
                      <a:pPr algn="ctr"/>
                      <a:r>
                        <a:rPr lang="en-GB" sz="1200" dirty="0">
                          <a:solidFill>
                            <a:schemeClr val="tx1"/>
                          </a:solidFill>
                        </a:rPr>
                        <a:t>Band 6</a:t>
                      </a:r>
                    </a:p>
                  </a:txBody>
                  <a:tcPr>
                    <a:lnL w="12700" cap="flat" cmpd="sng" algn="ctr">
                      <a:solidFill>
                        <a:srgbClr val="0070AD"/>
                      </a:solidFill>
                      <a:prstDash val="solid"/>
                      <a:round/>
                      <a:headEnd type="none" w="med" len="med"/>
                      <a:tailEnd type="none" w="med" len="med"/>
                    </a:lnL>
                    <a:lnR w="12700" cap="flat" cmpd="sng" algn="ctr">
                      <a:solidFill>
                        <a:srgbClr val="0070AD"/>
                      </a:solidFill>
                      <a:prstDash val="solid"/>
                      <a:round/>
                      <a:headEnd type="none" w="med" len="med"/>
                      <a:tailEnd type="none" w="med" len="med"/>
                    </a:lnR>
                    <a:lnT w="12700" cap="flat" cmpd="sng" algn="ctr">
                      <a:solidFill>
                        <a:srgbClr val="0070AD"/>
                      </a:solidFill>
                      <a:prstDash val="solid"/>
                      <a:round/>
                      <a:headEnd type="none" w="med" len="med"/>
                      <a:tailEnd type="none" w="med" len="med"/>
                    </a:lnT>
                    <a:lnB w="12700" cap="flat" cmpd="sng" algn="ctr">
                      <a:solidFill>
                        <a:srgbClr val="0070AD"/>
                      </a:solidFill>
                      <a:prstDash val="solid"/>
                      <a:round/>
                      <a:headEnd type="none" w="med" len="med"/>
                      <a:tailEnd type="none" w="med" len="med"/>
                    </a:lnB>
                    <a:solidFill>
                      <a:schemeClr val="accent4">
                        <a:lumMod val="20000"/>
                        <a:lumOff val="80000"/>
                      </a:schemeClr>
                    </a:solidFill>
                  </a:tcPr>
                </a:tc>
                <a:tc>
                  <a:txBody>
                    <a:bodyPr/>
                    <a:lstStyle/>
                    <a:p>
                      <a:pPr algn="ctr"/>
                      <a:r>
                        <a:rPr lang="en-GB" sz="1200" dirty="0">
                          <a:solidFill>
                            <a:schemeClr val="tx1"/>
                          </a:solidFill>
                        </a:rPr>
                        <a:t>Band 8A</a:t>
                      </a:r>
                    </a:p>
                  </a:txBody>
                  <a:tcPr>
                    <a:lnL w="12700" cap="flat" cmpd="sng" algn="ctr">
                      <a:solidFill>
                        <a:srgbClr val="0070AD"/>
                      </a:solidFill>
                      <a:prstDash val="solid"/>
                      <a:round/>
                      <a:headEnd type="none" w="med" len="med"/>
                      <a:tailEnd type="none" w="med" len="med"/>
                    </a:lnL>
                    <a:lnR w="12700" cap="flat" cmpd="sng" algn="ctr">
                      <a:solidFill>
                        <a:srgbClr val="0070AD"/>
                      </a:solidFill>
                      <a:prstDash val="solid"/>
                      <a:round/>
                      <a:headEnd type="none" w="med" len="med"/>
                      <a:tailEnd type="none" w="med" len="med"/>
                    </a:lnR>
                    <a:lnT w="12700" cap="flat" cmpd="sng" algn="ctr">
                      <a:solidFill>
                        <a:srgbClr val="0070AD"/>
                      </a:solidFill>
                      <a:prstDash val="solid"/>
                      <a:round/>
                      <a:headEnd type="none" w="med" len="med"/>
                      <a:tailEnd type="none" w="med" len="med"/>
                    </a:lnT>
                    <a:lnB w="12700" cap="flat" cmpd="sng" algn="ctr">
                      <a:solidFill>
                        <a:srgbClr val="0070AD"/>
                      </a:solidFill>
                      <a:prstDash val="solid"/>
                      <a:round/>
                      <a:headEnd type="none" w="med" len="med"/>
                      <a:tailEnd type="none" w="med" len="med"/>
                    </a:lnB>
                    <a:solidFill>
                      <a:schemeClr val="accent4">
                        <a:lumMod val="20000"/>
                        <a:lumOff val="80000"/>
                      </a:schemeClr>
                    </a:solidFill>
                  </a:tcPr>
                </a:tc>
                <a:tc>
                  <a:txBody>
                    <a:bodyPr/>
                    <a:lstStyle/>
                    <a:p>
                      <a:pPr algn="ctr"/>
                      <a:r>
                        <a:rPr lang="en-GB" sz="1200" dirty="0">
                          <a:solidFill>
                            <a:schemeClr val="tx1"/>
                          </a:solidFill>
                        </a:rPr>
                        <a:t>Drs in</a:t>
                      </a:r>
                      <a:r>
                        <a:rPr lang="en-GB" sz="1200" baseline="0" dirty="0">
                          <a:solidFill>
                            <a:schemeClr val="tx1"/>
                          </a:solidFill>
                        </a:rPr>
                        <a:t> training</a:t>
                      </a:r>
                      <a:endParaRPr lang="en-GB" sz="1200" dirty="0">
                        <a:solidFill>
                          <a:schemeClr val="tx1"/>
                        </a:solidFill>
                      </a:endParaRPr>
                    </a:p>
                  </a:txBody>
                  <a:tcPr>
                    <a:lnL w="12700" cap="flat" cmpd="sng" algn="ctr">
                      <a:solidFill>
                        <a:srgbClr val="0070AD"/>
                      </a:solidFill>
                      <a:prstDash val="solid"/>
                      <a:round/>
                      <a:headEnd type="none" w="med" len="med"/>
                      <a:tailEnd type="none" w="med" len="med"/>
                    </a:lnL>
                    <a:lnR w="12700" cap="flat" cmpd="sng" algn="ctr">
                      <a:solidFill>
                        <a:srgbClr val="0070AD"/>
                      </a:solidFill>
                      <a:prstDash val="solid"/>
                      <a:round/>
                      <a:headEnd type="none" w="med" len="med"/>
                      <a:tailEnd type="none" w="med" len="med"/>
                    </a:lnR>
                    <a:lnT w="12700" cap="flat" cmpd="sng" algn="ctr">
                      <a:solidFill>
                        <a:srgbClr val="0070AD"/>
                      </a:solidFill>
                      <a:prstDash val="solid"/>
                      <a:round/>
                      <a:headEnd type="none" w="med" len="med"/>
                      <a:tailEnd type="none" w="med" len="med"/>
                    </a:lnT>
                    <a:lnB w="12700" cap="flat" cmpd="sng" algn="ctr">
                      <a:solidFill>
                        <a:srgbClr val="0070AD"/>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942398753"/>
                  </a:ext>
                </a:extLst>
              </a:tr>
              <a:tr h="370840">
                <a:tc>
                  <a:txBody>
                    <a:bodyPr/>
                    <a:lstStyle/>
                    <a:p>
                      <a:pPr algn="ctr"/>
                      <a:endParaRPr lang="en-GB" sz="1200" dirty="0">
                        <a:solidFill>
                          <a:schemeClr val="tx1"/>
                        </a:solidFill>
                      </a:endParaRPr>
                    </a:p>
                    <a:p>
                      <a:pPr algn="ctr"/>
                      <a:endParaRPr lang="en-GB" sz="1200" dirty="0">
                        <a:solidFill>
                          <a:schemeClr val="tx1"/>
                        </a:solidFill>
                      </a:endParaRPr>
                    </a:p>
                    <a:p>
                      <a:pPr algn="ctr"/>
                      <a:endParaRPr lang="en-GB" sz="1200" dirty="0">
                        <a:solidFill>
                          <a:schemeClr val="tx1"/>
                        </a:solidFill>
                      </a:endParaRPr>
                    </a:p>
                    <a:p>
                      <a:pPr algn="ctr"/>
                      <a:endParaRPr lang="en-GB" sz="1200" dirty="0">
                        <a:solidFill>
                          <a:schemeClr val="tx1"/>
                        </a:solidFill>
                      </a:endParaRPr>
                    </a:p>
                  </a:txBody>
                  <a:tcPr>
                    <a:lnL w="12700" cap="flat" cmpd="sng" algn="ctr">
                      <a:solidFill>
                        <a:srgbClr val="0070AD"/>
                      </a:solidFill>
                      <a:prstDash val="solid"/>
                      <a:round/>
                      <a:headEnd type="none" w="med" len="med"/>
                      <a:tailEnd type="none" w="med" len="med"/>
                    </a:lnL>
                    <a:lnR w="12700" cap="flat" cmpd="sng" algn="ctr">
                      <a:solidFill>
                        <a:srgbClr val="0070AD"/>
                      </a:solidFill>
                      <a:prstDash val="solid"/>
                      <a:round/>
                      <a:headEnd type="none" w="med" len="med"/>
                      <a:tailEnd type="none" w="med" len="med"/>
                    </a:lnR>
                    <a:lnT w="12700" cap="flat" cmpd="sng" algn="ctr">
                      <a:solidFill>
                        <a:srgbClr val="0070AD"/>
                      </a:solidFill>
                      <a:prstDash val="solid"/>
                      <a:round/>
                      <a:headEnd type="none" w="med" len="med"/>
                      <a:tailEnd type="none" w="med" len="med"/>
                    </a:lnT>
                    <a:lnB w="12700" cap="flat" cmpd="sng" algn="ctr">
                      <a:solidFill>
                        <a:srgbClr val="0070AD"/>
                      </a:solidFill>
                      <a:prstDash val="solid"/>
                      <a:round/>
                      <a:headEnd type="none" w="med" len="med"/>
                      <a:tailEnd type="none" w="med" len="med"/>
                    </a:lnB>
                    <a:solidFill>
                      <a:schemeClr val="bg1"/>
                    </a:solidFill>
                  </a:tcPr>
                </a:tc>
                <a:tc>
                  <a:txBody>
                    <a:bodyPr/>
                    <a:lstStyle/>
                    <a:p>
                      <a:pPr algn="ctr"/>
                      <a:endParaRPr lang="en-GB" sz="1200">
                        <a:solidFill>
                          <a:schemeClr val="tx1"/>
                        </a:solidFill>
                      </a:endParaRPr>
                    </a:p>
                  </a:txBody>
                  <a:tcPr>
                    <a:lnL w="12700" cap="flat" cmpd="sng" algn="ctr">
                      <a:solidFill>
                        <a:srgbClr val="0070AD"/>
                      </a:solidFill>
                      <a:prstDash val="solid"/>
                      <a:round/>
                      <a:headEnd type="none" w="med" len="med"/>
                      <a:tailEnd type="none" w="med" len="med"/>
                    </a:lnL>
                    <a:lnR w="12700" cap="flat" cmpd="sng" algn="ctr">
                      <a:solidFill>
                        <a:srgbClr val="0070AD"/>
                      </a:solidFill>
                      <a:prstDash val="solid"/>
                      <a:round/>
                      <a:headEnd type="none" w="med" len="med"/>
                      <a:tailEnd type="none" w="med" len="med"/>
                    </a:lnR>
                    <a:lnT w="12700" cap="flat" cmpd="sng" algn="ctr">
                      <a:solidFill>
                        <a:srgbClr val="0070AD"/>
                      </a:solidFill>
                      <a:prstDash val="solid"/>
                      <a:round/>
                      <a:headEnd type="none" w="med" len="med"/>
                      <a:tailEnd type="none" w="med" len="med"/>
                    </a:lnT>
                    <a:lnB w="12700" cap="flat" cmpd="sng" algn="ctr">
                      <a:solidFill>
                        <a:srgbClr val="0070AD"/>
                      </a:solidFill>
                      <a:prstDash val="solid"/>
                      <a:round/>
                      <a:headEnd type="none" w="med" len="med"/>
                      <a:tailEnd type="none" w="med" len="med"/>
                    </a:lnB>
                    <a:solidFill>
                      <a:schemeClr val="bg1"/>
                    </a:solidFill>
                  </a:tcPr>
                </a:tc>
                <a:tc>
                  <a:txBody>
                    <a:bodyPr/>
                    <a:lstStyle/>
                    <a:p>
                      <a:pPr algn="ctr"/>
                      <a:endParaRPr lang="en-GB" sz="1200">
                        <a:solidFill>
                          <a:schemeClr val="tx1"/>
                        </a:solidFill>
                      </a:endParaRPr>
                    </a:p>
                  </a:txBody>
                  <a:tcPr>
                    <a:lnL w="12700" cap="flat" cmpd="sng" algn="ctr">
                      <a:solidFill>
                        <a:srgbClr val="0070AD"/>
                      </a:solidFill>
                      <a:prstDash val="solid"/>
                      <a:round/>
                      <a:headEnd type="none" w="med" len="med"/>
                      <a:tailEnd type="none" w="med" len="med"/>
                    </a:lnL>
                    <a:lnR w="12700" cap="flat" cmpd="sng" algn="ctr">
                      <a:solidFill>
                        <a:srgbClr val="0070AD"/>
                      </a:solidFill>
                      <a:prstDash val="solid"/>
                      <a:round/>
                      <a:headEnd type="none" w="med" len="med"/>
                      <a:tailEnd type="none" w="med" len="med"/>
                    </a:lnR>
                    <a:lnT w="12700" cap="flat" cmpd="sng" algn="ctr">
                      <a:solidFill>
                        <a:srgbClr val="0070AD"/>
                      </a:solidFill>
                      <a:prstDash val="solid"/>
                      <a:round/>
                      <a:headEnd type="none" w="med" len="med"/>
                      <a:tailEnd type="none" w="med" len="med"/>
                    </a:lnT>
                    <a:lnB w="12700" cap="flat" cmpd="sng" algn="ctr">
                      <a:solidFill>
                        <a:srgbClr val="0070AD"/>
                      </a:solidFill>
                      <a:prstDash val="solid"/>
                      <a:round/>
                      <a:headEnd type="none" w="med" len="med"/>
                      <a:tailEnd type="none" w="med" len="med"/>
                    </a:lnB>
                    <a:solidFill>
                      <a:schemeClr val="bg1"/>
                    </a:solidFill>
                  </a:tcPr>
                </a:tc>
                <a:tc>
                  <a:txBody>
                    <a:bodyPr/>
                    <a:lstStyle/>
                    <a:p>
                      <a:pPr algn="ctr"/>
                      <a:endParaRPr lang="en-GB" sz="1200" dirty="0">
                        <a:solidFill>
                          <a:schemeClr val="tx1"/>
                        </a:solidFill>
                      </a:endParaRPr>
                    </a:p>
                  </a:txBody>
                  <a:tcPr>
                    <a:lnL w="12700" cap="flat" cmpd="sng" algn="ctr">
                      <a:solidFill>
                        <a:srgbClr val="0070AD"/>
                      </a:solidFill>
                      <a:prstDash val="solid"/>
                      <a:round/>
                      <a:headEnd type="none" w="med" len="med"/>
                      <a:tailEnd type="none" w="med" len="med"/>
                    </a:lnL>
                    <a:lnR w="12700" cap="flat" cmpd="sng" algn="ctr">
                      <a:solidFill>
                        <a:srgbClr val="0070AD"/>
                      </a:solidFill>
                      <a:prstDash val="solid"/>
                      <a:round/>
                      <a:headEnd type="none" w="med" len="med"/>
                      <a:tailEnd type="none" w="med" len="med"/>
                    </a:lnR>
                    <a:lnT w="12700" cap="flat" cmpd="sng" algn="ctr">
                      <a:solidFill>
                        <a:srgbClr val="0070AD"/>
                      </a:solidFill>
                      <a:prstDash val="solid"/>
                      <a:round/>
                      <a:headEnd type="none" w="med" len="med"/>
                      <a:tailEnd type="none" w="med" len="med"/>
                    </a:lnT>
                    <a:lnB w="12700" cap="flat" cmpd="sng" algn="ctr">
                      <a:solidFill>
                        <a:srgbClr val="0070AD"/>
                      </a:solidFill>
                      <a:prstDash val="solid"/>
                      <a:round/>
                      <a:headEnd type="none" w="med" len="med"/>
                      <a:tailEnd type="none" w="med" len="med"/>
                    </a:lnB>
                    <a:solidFill>
                      <a:schemeClr val="bg1"/>
                    </a:solidFill>
                  </a:tcPr>
                </a:tc>
                <a:tc>
                  <a:txBody>
                    <a:bodyPr/>
                    <a:lstStyle/>
                    <a:p>
                      <a:pPr algn="ctr"/>
                      <a:endParaRPr lang="en-GB" sz="1200" dirty="0">
                        <a:solidFill>
                          <a:schemeClr val="tx1"/>
                        </a:solidFill>
                      </a:endParaRPr>
                    </a:p>
                  </a:txBody>
                  <a:tcPr>
                    <a:lnL w="12700" cap="flat" cmpd="sng" algn="ctr">
                      <a:solidFill>
                        <a:srgbClr val="0070AD"/>
                      </a:solidFill>
                      <a:prstDash val="solid"/>
                      <a:round/>
                      <a:headEnd type="none" w="med" len="med"/>
                      <a:tailEnd type="none" w="med" len="med"/>
                    </a:lnL>
                    <a:lnR w="12700" cap="flat" cmpd="sng" algn="ctr">
                      <a:solidFill>
                        <a:srgbClr val="0070AD"/>
                      </a:solidFill>
                      <a:prstDash val="solid"/>
                      <a:round/>
                      <a:headEnd type="none" w="med" len="med"/>
                      <a:tailEnd type="none" w="med" len="med"/>
                    </a:lnR>
                    <a:lnT w="12700" cap="flat" cmpd="sng" algn="ctr">
                      <a:solidFill>
                        <a:srgbClr val="0070AD"/>
                      </a:solidFill>
                      <a:prstDash val="solid"/>
                      <a:round/>
                      <a:headEnd type="none" w="med" len="med"/>
                      <a:tailEnd type="none" w="med" len="med"/>
                    </a:lnT>
                    <a:lnB w="12700" cap="flat" cmpd="sng" algn="ctr">
                      <a:solidFill>
                        <a:srgbClr val="0070AD"/>
                      </a:solidFill>
                      <a:prstDash val="solid"/>
                      <a:round/>
                      <a:headEnd type="none" w="med" len="med"/>
                      <a:tailEnd type="none" w="med" len="med"/>
                    </a:lnB>
                    <a:solidFill>
                      <a:schemeClr val="bg1"/>
                    </a:solidFill>
                  </a:tcPr>
                </a:tc>
                <a:tc>
                  <a:txBody>
                    <a:bodyPr/>
                    <a:lstStyle/>
                    <a:p>
                      <a:pPr algn="ctr"/>
                      <a:endParaRPr lang="en-GB" sz="1200" dirty="0">
                        <a:solidFill>
                          <a:schemeClr val="tx1"/>
                        </a:solidFill>
                      </a:endParaRPr>
                    </a:p>
                  </a:txBody>
                  <a:tcPr>
                    <a:lnL w="12700" cap="flat" cmpd="sng" algn="ctr">
                      <a:solidFill>
                        <a:srgbClr val="0070AD"/>
                      </a:solidFill>
                      <a:prstDash val="solid"/>
                      <a:round/>
                      <a:headEnd type="none" w="med" len="med"/>
                      <a:tailEnd type="none" w="med" len="med"/>
                    </a:lnL>
                    <a:lnR w="12700" cap="flat" cmpd="sng" algn="ctr">
                      <a:solidFill>
                        <a:srgbClr val="0070AD"/>
                      </a:solidFill>
                      <a:prstDash val="solid"/>
                      <a:round/>
                      <a:headEnd type="none" w="med" len="med"/>
                      <a:tailEnd type="none" w="med" len="med"/>
                    </a:lnR>
                    <a:lnT w="12700" cap="flat" cmpd="sng" algn="ctr">
                      <a:solidFill>
                        <a:srgbClr val="0070AD"/>
                      </a:solidFill>
                      <a:prstDash val="solid"/>
                      <a:round/>
                      <a:headEnd type="none" w="med" len="med"/>
                      <a:tailEnd type="none" w="med" len="med"/>
                    </a:lnT>
                    <a:lnB w="12700" cap="flat" cmpd="sng" algn="ctr">
                      <a:solidFill>
                        <a:srgbClr val="0070AD"/>
                      </a:solidFill>
                      <a:prstDash val="solid"/>
                      <a:round/>
                      <a:headEnd type="none" w="med" len="med"/>
                      <a:tailEnd type="none" w="med" len="med"/>
                    </a:lnB>
                    <a:solidFill>
                      <a:schemeClr val="bg1"/>
                    </a:solidFill>
                  </a:tcPr>
                </a:tc>
                <a:tc>
                  <a:txBody>
                    <a:bodyPr/>
                    <a:lstStyle/>
                    <a:p>
                      <a:pPr algn="ctr"/>
                      <a:endParaRPr lang="en-GB" sz="1200" dirty="0">
                        <a:solidFill>
                          <a:schemeClr val="tx1"/>
                        </a:solidFill>
                      </a:endParaRPr>
                    </a:p>
                  </a:txBody>
                  <a:tcPr>
                    <a:lnL w="12700" cap="flat" cmpd="sng" algn="ctr">
                      <a:solidFill>
                        <a:srgbClr val="0070AD"/>
                      </a:solidFill>
                      <a:prstDash val="solid"/>
                      <a:round/>
                      <a:headEnd type="none" w="med" len="med"/>
                      <a:tailEnd type="none" w="med" len="med"/>
                    </a:lnL>
                    <a:lnR w="12700" cap="flat" cmpd="sng" algn="ctr">
                      <a:solidFill>
                        <a:srgbClr val="0070AD"/>
                      </a:solidFill>
                      <a:prstDash val="solid"/>
                      <a:round/>
                      <a:headEnd type="none" w="med" len="med"/>
                      <a:tailEnd type="none" w="med" len="med"/>
                    </a:lnR>
                    <a:lnT w="12700" cap="flat" cmpd="sng" algn="ctr">
                      <a:solidFill>
                        <a:srgbClr val="0070AD"/>
                      </a:solidFill>
                      <a:prstDash val="solid"/>
                      <a:round/>
                      <a:headEnd type="none" w="med" len="med"/>
                      <a:tailEnd type="none" w="med" len="med"/>
                    </a:lnT>
                    <a:lnB w="12700" cap="flat" cmpd="sng" algn="ctr">
                      <a:solidFill>
                        <a:srgbClr val="0070AD"/>
                      </a:solidFill>
                      <a:prstDash val="solid"/>
                      <a:round/>
                      <a:headEnd type="none" w="med" len="med"/>
                      <a:tailEnd type="none" w="med" len="med"/>
                    </a:lnB>
                    <a:solidFill>
                      <a:schemeClr val="bg1"/>
                    </a:solidFill>
                  </a:tcPr>
                </a:tc>
                <a:extLst>
                  <a:ext uri="{0D108BD9-81ED-4DB2-BD59-A6C34878D82A}">
                    <a16:rowId xmlns:a16="http://schemas.microsoft.com/office/drawing/2014/main" val="2048801571"/>
                  </a:ext>
                </a:extLst>
              </a:tr>
              <a:tr h="370840">
                <a:tc>
                  <a:txBody>
                    <a:bodyPr/>
                    <a:lstStyle/>
                    <a:p>
                      <a:pPr algn="ctr"/>
                      <a:r>
                        <a:rPr lang="en-GB" sz="1200" dirty="0">
                          <a:solidFill>
                            <a:schemeClr val="tx1"/>
                          </a:solidFill>
                        </a:rPr>
                        <a:t>6.85%</a:t>
                      </a:r>
                    </a:p>
                  </a:txBody>
                  <a:tcPr>
                    <a:lnL w="12700" cap="flat" cmpd="sng" algn="ctr">
                      <a:solidFill>
                        <a:srgbClr val="0070AD"/>
                      </a:solidFill>
                      <a:prstDash val="solid"/>
                      <a:round/>
                      <a:headEnd type="none" w="med" len="med"/>
                      <a:tailEnd type="none" w="med" len="med"/>
                    </a:lnL>
                    <a:lnR w="12700" cap="flat" cmpd="sng" algn="ctr">
                      <a:solidFill>
                        <a:srgbClr val="0070AD"/>
                      </a:solidFill>
                      <a:prstDash val="solid"/>
                      <a:round/>
                      <a:headEnd type="none" w="med" len="med"/>
                      <a:tailEnd type="none" w="med" len="med"/>
                    </a:lnR>
                    <a:lnT w="12700" cap="flat" cmpd="sng" algn="ctr">
                      <a:solidFill>
                        <a:srgbClr val="0070AD"/>
                      </a:solidFill>
                      <a:prstDash val="solid"/>
                      <a:round/>
                      <a:headEnd type="none" w="med" len="med"/>
                      <a:tailEnd type="none" w="med" len="med"/>
                    </a:lnT>
                    <a:lnB w="12700" cap="flat" cmpd="sng" algn="ctr">
                      <a:solidFill>
                        <a:srgbClr val="0070AD"/>
                      </a:solidFill>
                      <a:prstDash val="solid"/>
                      <a:round/>
                      <a:headEnd type="none" w="med" len="med"/>
                      <a:tailEnd type="none" w="med" len="med"/>
                    </a:lnB>
                    <a:solidFill>
                      <a:schemeClr val="bg1"/>
                    </a:solidFill>
                  </a:tcPr>
                </a:tc>
                <a:tc>
                  <a:txBody>
                    <a:bodyPr/>
                    <a:lstStyle/>
                    <a:p>
                      <a:pPr algn="ctr"/>
                      <a:r>
                        <a:rPr lang="en-GB" sz="1200" dirty="0">
                          <a:solidFill>
                            <a:schemeClr val="tx1"/>
                          </a:solidFill>
                        </a:rPr>
                        <a:t>4.0%</a:t>
                      </a:r>
                    </a:p>
                  </a:txBody>
                  <a:tcPr>
                    <a:lnL w="12700" cap="flat" cmpd="sng" algn="ctr">
                      <a:solidFill>
                        <a:srgbClr val="0070AD"/>
                      </a:solidFill>
                      <a:prstDash val="solid"/>
                      <a:round/>
                      <a:headEnd type="none" w="med" len="med"/>
                      <a:tailEnd type="none" w="med" len="med"/>
                    </a:lnL>
                    <a:lnR w="12700" cap="flat" cmpd="sng" algn="ctr">
                      <a:solidFill>
                        <a:srgbClr val="0070AD"/>
                      </a:solidFill>
                      <a:prstDash val="solid"/>
                      <a:round/>
                      <a:headEnd type="none" w="med" len="med"/>
                      <a:tailEnd type="none" w="med" len="med"/>
                    </a:lnR>
                    <a:lnT w="12700" cap="flat" cmpd="sng" algn="ctr">
                      <a:solidFill>
                        <a:srgbClr val="0070AD"/>
                      </a:solidFill>
                      <a:prstDash val="solid"/>
                      <a:round/>
                      <a:headEnd type="none" w="med" len="med"/>
                      <a:tailEnd type="none" w="med" len="med"/>
                    </a:lnT>
                    <a:lnB w="12700" cap="flat" cmpd="sng" algn="ctr">
                      <a:solidFill>
                        <a:srgbClr val="0070AD"/>
                      </a:solidFill>
                      <a:prstDash val="solid"/>
                      <a:round/>
                      <a:headEnd type="none" w="med" len="med"/>
                      <a:tailEnd type="none" w="med" len="med"/>
                    </a:lnB>
                    <a:solidFill>
                      <a:schemeClr val="bg1"/>
                    </a:solidFill>
                  </a:tcPr>
                </a:tc>
                <a:tc>
                  <a:txBody>
                    <a:bodyPr/>
                    <a:lstStyle/>
                    <a:p>
                      <a:pPr algn="ctr"/>
                      <a:r>
                        <a:rPr lang="en-GB" sz="1200" dirty="0">
                          <a:solidFill>
                            <a:schemeClr val="tx1"/>
                          </a:solidFill>
                        </a:rPr>
                        <a:t>0.5%</a:t>
                      </a:r>
                    </a:p>
                  </a:txBody>
                  <a:tcPr>
                    <a:lnL w="12700" cap="flat" cmpd="sng" algn="ctr">
                      <a:solidFill>
                        <a:srgbClr val="0070AD"/>
                      </a:solidFill>
                      <a:prstDash val="solid"/>
                      <a:round/>
                      <a:headEnd type="none" w="med" len="med"/>
                      <a:tailEnd type="none" w="med" len="med"/>
                    </a:lnL>
                    <a:lnR w="12700" cap="flat" cmpd="sng" algn="ctr">
                      <a:solidFill>
                        <a:srgbClr val="0070AD"/>
                      </a:solidFill>
                      <a:prstDash val="solid"/>
                      <a:round/>
                      <a:headEnd type="none" w="med" len="med"/>
                      <a:tailEnd type="none" w="med" len="med"/>
                    </a:lnR>
                    <a:lnT w="12700" cap="flat" cmpd="sng" algn="ctr">
                      <a:solidFill>
                        <a:srgbClr val="0070AD"/>
                      </a:solidFill>
                      <a:prstDash val="solid"/>
                      <a:round/>
                      <a:headEnd type="none" w="med" len="med"/>
                      <a:tailEnd type="none" w="med" len="med"/>
                    </a:lnT>
                    <a:lnB w="12700" cap="flat" cmpd="sng" algn="ctr">
                      <a:solidFill>
                        <a:srgbClr val="0070AD"/>
                      </a:solidFill>
                      <a:prstDash val="solid"/>
                      <a:round/>
                      <a:headEnd type="none" w="med" len="med"/>
                      <a:tailEnd type="none" w="med" len="med"/>
                    </a:lnB>
                    <a:solidFill>
                      <a:schemeClr val="bg1"/>
                    </a:solidFill>
                  </a:tcPr>
                </a:tc>
                <a:tc>
                  <a:txBody>
                    <a:bodyPr/>
                    <a:lstStyle/>
                    <a:p>
                      <a:pPr algn="ctr"/>
                      <a:r>
                        <a:rPr lang="en-GB" sz="1200" dirty="0">
                          <a:solidFill>
                            <a:schemeClr val="tx1"/>
                          </a:solidFill>
                        </a:rPr>
                        <a:t>3.0%</a:t>
                      </a:r>
                    </a:p>
                  </a:txBody>
                  <a:tcPr>
                    <a:lnL w="12700" cap="flat" cmpd="sng" algn="ctr">
                      <a:solidFill>
                        <a:srgbClr val="0070AD"/>
                      </a:solidFill>
                      <a:prstDash val="solid"/>
                      <a:round/>
                      <a:headEnd type="none" w="med" len="med"/>
                      <a:tailEnd type="none" w="med" len="med"/>
                    </a:lnL>
                    <a:lnR w="12700" cap="flat" cmpd="sng" algn="ctr">
                      <a:solidFill>
                        <a:srgbClr val="0070AD"/>
                      </a:solidFill>
                      <a:prstDash val="solid"/>
                      <a:round/>
                      <a:headEnd type="none" w="med" len="med"/>
                      <a:tailEnd type="none" w="med" len="med"/>
                    </a:lnR>
                    <a:lnT w="12700" cap="flat" cmpd="sng" algn="ctr">
                      <a:solidFill>
                        <a:srgbClr val="0070AD"/>
                      </a:solidFill>
                      <a:prstDash val="solid"/>
                      <a:round/>
                      <a:headEnd type="none" w="med" len="med"/>
                      <a:tailEnd type="none" w="med" len="med"/>
                    </a:lnT>
                    <a:lnB w="12700" cap="flat" cmpd="sng" algn="ctr">
                      <a:solidFill>
                        <a:srgbClr val="0070AD"/>
                      </a:solidFill>
                      <a:prstDash val="solid"/>
                      <a:round/>
                      <a:headEnd type="none" w="med" len="med"/>
                      <a:tailEnd type="none" w="med" len="med"/>
                    </a:lnB>
                    <a:solidFill>
                      <a:schemeClr val="bg1"/>
                    </a:solidFill>
                  </a:tcPr>
                </a:tc>
                <a:tc>
                  <a:txBody>
                    <a:bodyPr/>
                    <a:lstStyle/>
                    <a:p>
                      <a:pPr algn="ctr"/>
                      <a:r>
                        <a:rPr lang="en-GB" sz="1200" dirty="0">
                          <a:solidFill>
                            <a:schemeClr val="tx1"/>
                          </a:solidFill>
                        </a:rPr>
                        <a:t>0.1%</a:t>
                      </a:r>
                    </a:p>
                  </a:txBody>
                  <a:tcPr>
                    <a:lnL w="12700" cap="flat" cmpd="sng" algn="ctr">
                      <a:solidFill>
                        <a:srgbClr val="0070AD"/>
                      </a:solidFill>
                      <a:prstDash val="solid"/>
                      <a:round/>
                      <a:headEnd type="none" w="med" len="med"/>
                      <a:tailEnd type="none" w="med" len="med"/>
                    </a:lnL>
                    <a:lnR w="12700" cap="flat" cmpd="sng" algn="ctr">
                      <a:solidFill>
                        <a:srgbClr val="0070AD"/>
                      </a:solidFill>
                      <a:prstDash val="solid"/>
                      <a:round/>
                      <a:headEnd type="none" w="med" len="med"/>
                      <a:tailEnd type="none" w="med" len="med"/>
                    </a:lnR>
                    <a:lnT w="12700" cap="flat" cmpd="sng" algn="ctr">
                      <a:solidFill>
                        <a:srgbClr val="0070AD"/>
                      </a:solidFill>
                      <a:prstDash val="solid"/>
                      <a:round/>
                      <a:headEnd type="none" w="med" len="med"/>
                      <a:tailEnd type="none" w="med" len="med"/>
                    </a:lnT>
                    <a:lnB w="12700" cap="flat" cmpd="sng" algn="ctr">
                      <a:solidFill>
                        <a:srgbClr val="0070AD"/>
                      </a:solidFill>
                      <a:prstDash val="solid"/>
                      <a:round/>
                      <a:headEnd type="none" w="med" len="med"/>
                      <a:tailEnd type="none" w="med" len="med"/>
                    </a:lnB>
                    <a:solidFill>
                      <a:schemeClr val="bg1"/>
                    </a:solidFill>
                  </a:tcPr>
                </a:tc>
                <a:tc>
                  <a:txBody>
                    <a:bodyPr/>
                    <a:lstStyle/>
                    <a:p>
                      <a:pPr algn="ctr"/>
                      <a:r>
                        <a:rPr lang="en-GB" sz="1200" dirty="0">
                          <a:solidFill>
                            <a:schemeClr val="tx1"/>
                          </a:solidFill>
                        </a:rPr>
                        <a:t>0.9%</a:t>
                      </a:r>
                    </a:p>
                  </a:txBody>
                  <a:tcPr>
                    <a:lnL w="12700" cap="flat" cmpd="sng" algn="ctr">
                      <a:solidFill>
                        <a:srgbClr val="0070AD"/>
                      </a:solidFill>
                      <a:prstDash val="solid"/>
                      <a:round/>
                      <a:headEnd type="none" w="med" len="med"/>
                      <a:tailEnd type="none" w="med" len="med"/>
                    </a:lnL>
                    <a:lnR w="12700" cap="flat" cmpd="sng" algn="ctr">
                      <a:solidFill>
                        <a:srgbClr val="0070AD"/>
                      </a:solidFill>
                      <a:prstDash val="solid"/>
                      <a:round/>
                      <a:headEnd type="none" w="med" len="med"/>
                      <a:tailEnd type="none" w="med" len="med"/>
                    </a:lnR>
                    <a:lnT w="12700" cap="flat" cmpd="sng" algn="ctr">
                      <a:solidFill>
                        <a:srgbClr val="0070AD"/>
                      </a:solidFill>
                      <a:prstDash val="solid"/>
                      <a:round/>
                      <a:headEnd type="none" w="med" len="med"/>
                      <a:tailEnd type="none" w="med" len="med"/>
                    </a:lnT>
                    <a:lnB w="12700" cap="flat" cmpd="sng" algn="ctr">
                      <a:solidFill>
                        <a:srgbClr val="0070AD"/>
                      </a:solidFill>
                      <a:prstDash val="solid"/>
                      <a:round/>
                      <a:headEnd type="none" w="med" len="med"/>
                      <a:tailEnd type="none" w="med" len="med"/>
                    </a:lnB>
                    <a:solidFill>
                      <a:schemeClr val="bg1"/>
                    </a:solidFill>
                  </a:tcPr>
                </a:tc>
                <a:tc>
                  <a:txBody>
                    <a:bodyPr/>
                    <a:lstStyle/>
                    <a:p>
                      <a:pPr algn="ctr"/>
                      <a:r>
                        <a:rPr lang="en-GB" sz="1200" dirty="0">
                          <a:solidFill>
                            <a:schemeClr val="tx1"/>
                          </a:solidFill>
                        </a:rPr>
                        <a:t>1.4%</a:t>
                      </a:r>
                    </a:p>
                  </a:txBody>
                  <a:tcPr>
                    <a:lnL w="12700" cap="flat" cmpd="sng" algn="ctr">
                      <a:solidFill>
                        <a:srgbClr val="0070AD"/>
                      </a:solidFill>
                      <a:prstDash val="solid"/>
                      <a:round/>
                      <a:headEnd type="none" w="med" len="med"/>
                      <a:tailEnd type="none" w="med" len="med"/>
                    </a:lnL>
                    <a:lnR w="12700" cap="flat" cmpd="sng" algn="ctr">
                      <a:solidFill>
                        <a:srgbClr val="0070AD"/>
                      </a:solidFill>
                      <a:prstDash val="solid"/>
                      <a:round/>
                      <a:headEnd type="none" w="med" len="med"/>
                      <a:tailEnd type="none" w="med" len="med"/>
                    </a:lnR>
                    <a:lnT w="12700" cap="flat" cmpd="sng" algn="ctr">
                      <a:solidFill>
                        <a:srgbClr val="0070AD"/>
                      </a:solidFill>
                      <a:prstDash val="solid"/>
                      <a:round/>
                      <a:headEnd type="none" w="med" len="med"/>
                      <a:tailEnd type="none" w="med" len="med"/>
                    </a:lnT>
                    <a:lnB w="12700" cap="flat" cmpd="sng" algn="ctr">
                      <a:solidFill>
                        <a:srgbClr val="0070AD"/>
                      </a:solidFill>
                      <a:prstDash val="solid"/>
                      <a:round/>
                      <a:headEnd type="none" w="med" len="med"/>
                      <a:tailEnd type="none" w="med" len="med"/>
                    </a:lnB>
                    <a:solidFill>
                      <a:schemeClr val="bg1"/>
                    </a:solidFill>
                  </a:tcPr>
                </a:tc>
                <a:extLst>
                  <a:ext uri="{0D108BD9-81ED-4DB2-BD59-A6C34878D82A}">
                    <a16:rowId xmlns:a16="http://schemas.microsoft.com/office/drawing/2014/main" val="3716113924"/>
                  </a:ext>
                </a:extLst>
              </a:tr>
              <a:tr h="370840">
                <a:tc>
                  <a:txBody>
                    <a:bodyPr/>
                    <a:lstStyle/>
                    <a:p>
                      <a:pPr algn="ctr"/>
                      <a:r>
                        <a:rPr lang="en-GB" sz="1200" dirty="0">
                          <a:solidFill>
                            <a:schemeClr val="tx1"/>
                          </a:solidFill>
                        </a:rPr>
                        <a:t>£0.16</a:t>
                      </a:r>
                      <a:r>
                        <a:rPr lang="en-GB" sz="1200" baseline="0" dirty="0">
                          <a:solidFill>
                            <a:schemeClr val="tx1"/>
                          </a:solidFill>
                        </a:rPr>
                        <a:t> p/h</a:t>
                      </a:r>
                      <a:endParaRPr lang="en-GB" sz="1200" dirty="0">
                        <a:solidFill>
                          <a:schemeClr val="tx1"/>
                        </a:solidFill>
                      </a:endParaRPr>
                    </a:p>
                  </a:txBody>
                  <a:tcPr>
                    <a:lnL w="12700" cap="flat" cmpd="sng" algn="ctr">
                      <a:solidFill>
                        <a:srgbClr val="0070AD"/>
                      </a:solidFill>
                      <a:prstDash val="solid"/>
                      <a:round/>
                      <a:headEnd type="none" w="med" len="med"/>
                      <a:tailEnd type="none" w="med" len="med"/>
                    </a:lnL>
                    <a:lnR w="12700" cap="flat" cmpd="sng" algn="ctr">
                      <a:solidFill>
                        <a:srgbClr val="0070AD"/>
                      </a:solidFill>
                      <a:prstDash val="solid"/>
                      <a:round/>
                      <a:headEnd type="none" w="med" len="med"/>
                      <a:tailEnd type="none" w="med" len="med"/>
                    </a:lnR>
                    <a:lnT w="12700" cap="flat" cmpd="sng" algn="ctr">
                      <a:solidFill>
                        <a:srgbClr val="0070AD"/>
                      </a:solidFill>
                      <a:prstDash val="solid"/>
                      <a:round/>
                      <a:headEnd type="none" w="med" len="med"/>
                      <a:tailEnd type="none" w="med" len="med"/>
                    </a:lnT>
                    <a:lnB w="12700" cap="flat" cmpd="sng" algn="ctr">
                      <a:solidFill>
                        <a:srgbClr val="0070AD"/>
                      </a:solidFill>
                      <a:prstDash val="solid"/>
                      <a:round/>
                      <a:headEnd type="none" w="med" len="med"/>
                      <a:tailEnd type="none" w="med" len="med"/>
                    </a:lnB>
                    <a:solidFill>
                      <a:schemeClr val="bg1"/>
                    </a:solidFill>
                  </a:tcPr>
                </a:tc>
                <a:tc>
                  <a:txBody>
                    <a:bodyPr/>
                    <a:lstStyle/>
                    <a:p>
                      <a:pPr algn="ctr"/>
                      <a:r>
                        <a:rPr lang="en-GB" sz="1200" dirty="0">
                          <a:solidFill>
                            <a:schemeClr val="tx1"/>
                          </a:solidFill>
                        </a:rPr>
                        <a:t>£0.47 p/h</a:t>
                      </a:r>
                    </a:p>
                  </a:txBody>
                  <a:tcPr>
                    <a:lnL w="12700" cap="flat" cmpd="sng" algn="ctr">
                      <a:solidFill>
                        <a:srgbClr val="0070AD"/>
                      </a:solidFill>
                      <a:prstDash val="solid"/>
                      <a:round/>
                      <a:headEnd type="none" w="med" len="med"/>
                      <a:tailEnd type="none" w="med" len="med"/>
                    </a:lnL>
                    <a:lnR w="12700" cap="flat" cmpd="sng" algn="ctr">
                      <a:solidFill>
                        <a:srgbClr val="0070AD"/>
                      </a:solidFill>
                      <a:prstDash val="solid"/>
                      <a:round/>
                      <a:headEnd type="none" w="med" len="med"/>
                      <a:tailEnd type="none" w="med" len="med"/>
                    </a:lnR>
                    <a:lnT w="12700" cap="flat" cmpd="sng" algn="ctr">
                      <a:solidFill>
                        <a:srgbClr val="0070AD"/>
                      </a:solidFill>
                      <a:prstDash val="solid"/>
                      <a:round/>
                      <a:headEnd type="none" w="med" len="med"/>
                      <a:tailEnd type="none" w="med" len="med"/>
                    </a:lnT>
                    <a:lnB w="12700" cap="flat" cmpd="sng" algn="ctr">
                      <a:solidFill>
                        <a:srgbClr val="0070AD"/>
                      </a:solidFill>
                      <a:prstDash val="solid"/>
                      <a:round/>
                      <a:headEnd type="none" w="med" len="med"/>
                      <a:tailEnd type="none" w="med" len="med"/>
                    </a:lnB>
                    <a:solidFill>
                      <a:schemeClr val="bg1"/>
                    </a:solidFill>
                  </a:tcPr>
                </a:tc>
                <a:tc>
                  <a:txBody>
                    <a:bodyPr/>
                    <a:lstStyle/>
                    <a:p>
                      <a:pPr algn="ctr"/>
                      <a:r>
                        <a:rPr lang="en-GB" sz="1200" dirty="0">
                          <a:solidFill>
                            <a:schemeClr val="tx1"/>
                          </a:solidFill>
                        </a:rPr>
                        <a:t>£0.07 p/h</a:t>
                      </a:r>
                    </a:p>
                  </a:txBody>
                  <a:tcPr>
                    <a:lnL w="12700" cap="flat" cmpd="sng" algn="ctr">
                      <a:solidFill>
                        <a:srgbClr val="0070AD"/>
                      </a:solidFill>
                      <a:prstDash val="solid"/>
                      <a:round/>
                      <a:headEnd type="none" w="med" len="med"/>
                      <a:tailEnd type="none" w="med" len="med"/>
                    </a:lnL>
                    <a:lnR w="12700" cap="flat" cmpd="sng" algn="ctr">
                      <a:solidFill>
                        <a:srgbClr val="0070AD"/>
                      </a:solidFill>
                      <a:prstDash val="solid"/>
                      <a:round/>
                      <a:headEnd type="none" w="med" len="med"/>
                      <a:tailEnd type="none" w="med" len="med"/>
                    </a:lnR>
                    <a:lnT w="12700" cap="flat" cmpd="sng" algn="ctr">
                      <a:solidFill>
                        <a:srgbClr val="0070AD"/>
                      </a:solidFill>
                      <a:prstDash val="solid"/>
                      <a:round/>
                      <a:headEnd type="none" w="med" len="med"/>
                      <a:tailEnd type="none" w="med" len="med"/>
                    </a:lnT>
                    <a:lnB w="12700" cap="flat" cmpd="sng" algn="ctr">
                      <a:solidFill>
                        <a:srgbClr val="0070AD"/>
                      </a:solidFill>
                      <a:prstDash val="solid"/>
                      <a:round/>
                      <a:headEnd type="none" w="med" len="med"/>
                      <a:tailEnd type="none" w="med" len="med"/>
                    </a:lnB>
                    <a:solidFill>
                      <a:schemeClr val="bg1"/>
                    </a:solidFill>
                  </a:tcPr>
                </a:tc>
                <a:tc>
                  <a:txBody>
                    <a:bodyPr/>
                    <a:lstStyle/>
                    <a:p>
                      <a:pPr algn="ctr"/>
                      <a:r>
                        <a:rPr lang="en-GB" sz="1200" dirty="0">
                          <a:solidFill>
                            <a:schemeClr val="tx1"/>
                          </a:solidFill>
                        </a:rPr>
                        <a:t>£0.49 p/h</a:t>
                      </a:r>
                    </a:p>
                  </a:txBody>
                  <a:tcPr>
                    <a:lnL w="12700" cap="flat" cmpd="sng" algn="ctr">
                      <a:solidFill>
                        <a:srgbClr val="0070AD"/>
                      </a:solidFill>
                      <a:prstDash val="solid"/>
                      <a:round/>
                      <a:headEnd type="none" w="med" len="med"/>
                      <a:tailEnd type="none" w="med" len="med"/>
                    </a:lnL>
                    <a:lnR w="12700" cap="flat" cmpd="sng" algn="ctr">
                      <a:solidFill>
                        <a:srgbClr val="0070AD"/>
                      </a:solidFill>
                      <a:prstDash val="solid"/>
                      <a:round/>
                      <a:headEnd type="none" w="med" len="med"/>
                      <a:tailEnd type="none" w="med" len="med"/>
                    </a:lnR>
                    <a:lnT w="12700" cap="flat" cmpd="sng" algn="ctr">
                      <a:solidFill>
                        <a:srgbClr val="0070AD"/>
                      </a:solidFill>
                      <a:prstDash val="solid"/>
                      <a:round/>
                      <a:headEnd type="none" w="med" len="med"/>
                      <a:tailEnd type="none" w="med" len="med"/>
                    </a:lnT>
                    <a:lnB w="12700" cap="flat" cmpd="sng" algn="ctr">
                      <a:solidFill>
                        <a:srgbClr val="0070AD"/>
                      </a:solidFill>
                      <a:prstDash val="solid"/>
                      <a:round/>
                      <a:headEnd type="none" w="med" len="med"/>
                      <a:tailEnd type="none" w="med" len="med"/>
                    </a:lnB>
                    <a:solidFill>
                      <a:schemeClr val="bg1"/>
                    </a:solidFill>
                  </a:tcPr>
                </a:tc>
                <a:tc>
                  <a:txBody>
                    <a:bodyPr/>
                    <a:lstStyle/>
                    <a:p>
                      <a:pPr algn="ctr"/>
                      <a:r>
                        <a:rPr lang="en-GB" sz="1200" dirty="0">
                          <a:solidFill>
                            <a:schemeClr val="tx1"/>
                          </a:solidFill>
                        </a:rPr>
                        <a:t>£0.02 p/h</a:t>
                      </a:r>
                    </a:p>
                  </a:txBody>
                  <a:tcPr>
                    <a:lnL w="12700" cap="flat" cmpd="sng" algn="ctr">
                      <a:solidFill>
                        <a:srgbClr val="0070AD"/>
                      </a:solidFill>
                      <a:prstDash val="solid"/>
                      <a:round/>
                      <a:headEnd type="none" w="med" len="med"/>
                      <a:tailEnd type="none" w="med" len="med"/>
                    </a:lnL>
                    <a:lnR w="12700" cap="flat" cmpd="sng" algn="ctr">
                      <a:solidFill>
                        <a:srgbClr val="0070AD"/>
                      </a:solidFill>
                      <a:prstDash val="solid"/>
                      <a:round/>
                      <a:headEnd type="none" w="med" len="med"/>
                      <a:tailEnd type="none" w="med" len="med"/>
                    </a:lnR>
                    <a:lnT w="12700" cap="flat" cmpd="sng" algn="ctr">
                      <a:solidFill>
                        <a:srgbClr val="0070AD"/>
                      </a:solidFill>
                      <a:prstDash val="solid"/>
                      <a:round/>
                      <a:headEnd type="none" w="med" len="med"/>
                      <a:tailEnd type="none" w="med" len="med"/>
                    </a:lnT>
                    <a:lnB w="12700" cap="flat" cmpd="sng" algn="ctr">
                      <a:solidFill>
                        <a:srgbClr val="0070AD"/>
                      </a:solidFill>
                      <a:prstDash val="solid"/>
                      <a:round/>
                      <a:headEnd type="none" w="med" len="med"/>
                      <a:tailEnd type="none" w="med" len="med"/>
                    </a:lnB>
                    <a:solidFill>
                      <a:schemeClr val="bg1"/>
                    </a:solidFill>
                  </a:tcPr>
                </a:tc>
                <a:tc>
                  <a:txBody>
                    <a:bodyPr/>
                    <a:lstStyle/>
                    <a:p>
                      <a:pPr algn="ctr"/>
                      <a:r>
                        <a:rPr lang="en-GB" sz="1200" dirty="0">
                          <a:solidFill>
                            <a:schemeClr val="tx1"/>
                          </a:solidFill>
                        </a:rPr>
                        <a:t>£0.25 p/h</a:t>
                      </a:r>
                    </a:p>
                  </a:txBody>
                  <a:tcPr>
                    <a:lnL w="12700" cap="flat" cmpd="sng" algn="ctr">
                      <a:solidFill>
                        <a:srgbClr val="0070AD"/>
                      </a:solidFill>
                      <a:prstDash val="solid"/>
                      <a:round/>
                      <a:headEnd type="none" w="med" len="med"/>
                      <a:tailEnd type="none" w="med" len="med"/>
                    </a:lnL>
                    <a:lnR w="12700" cap="flat" cmpd="sng" algn="ctr">
                      <a:solidFill>
                        <a:srgbClr val="0070AD"/>
                      </a:solidFill>
                      <a:prstDash val="solid"/>
                      <a:round/>
                      <a:headEnd type="none" w="med" len="med"/>
                      <a:tailEnd type="none" w="med" len="med"/>
                    </a:lnR>
                    <a:lnT w="12700" cap="flat" cmpd="sng" algn="ctr">
                      <a:solidFill>
                        <a:srgbClr val="0070AD"/>
                      </a:solidFill>
                      <a:prstDash val="solid"/>
                      <a:round/>
                      <a:headEnd type="none" w="med" len="med"/>
                      <a:tailEnd type="none" w="med" len="med"/>
                    </a:lnT>
                    <a:lnB w="12700" cap="flat" cmpd="sng" algn="ctr">
                      <a:solidFill>
                        <a:srgbClr val="0070AD"/>
                      </a:solidFill>
                      <a:prstDash val="solid"/>
                      <a:round/>
                      <a:headEnd type="none" w="med" len="med"/>
                      <a:tailEnd type="none" w="med" len="med"/>
                    </a:lnB>
                    <a:solidFill>
                      <a:schemeClr val="bg1"/>
                    </a:solidFill>
                  </a:tcPr>
                </a:tc>
                <a:tc>
                  <a:txBody>
                    <a:bodyPr/>
                    <a:lstStyle/>
                    <a:p>
                      <a:pPr algn="ctr"/>
                      <a:r>
                        <a:rPr lang="en-GB" sz="1200" dirty="0">
                          <a:solidFill>
                            <a:schemeClr val="tx1"/>
                          </a:solidFill>
                        </a:rPr>
                        <a:t>£0.39</a:t>
                      </a:r>
                      <a:r>
                        <a:rPr lang="en-GB" sz="1200" baseline="0" dirty="0">
                          <a:solidFill>
                            <a:schemeClr val="tx1"/>
                          </a:solidFill>
                        </a:rPr>
                        <a:t> p/h</a:t>
                      </a:r>
                      <a:endParaRPr lang="en-GB" sz="1200" dirty="0">
                        <a:solidFill>
                          <a:schemeClr val="tx1"/>
                        </a:solidFill>
                      </a:endParaRPr>
                    </a:p>
                  </a:txBody>
                  <a:tcPr>
                    <a:lnL w="12700" cap="flat" cmpd="sng" algn="ctr">
                      <a:solidFill>
                        <a:srgbClr val="0070AD"/>
                      </a:solidFill>
                      <a:prstDash val="solid"/>
                      <a:round/>
                      <a:headEnd type="none" w="med" len="med"/>
                      <a:tailEnd type="none" w="med" len="med"/>
                    </a:lnL>
                    <a:lnR w="12700" cap="flat" cmpd="sng" algn="ctr">
                      <a:solidFill>
                        <a:srgbClr val="0070AD"/>
                      </a:solidFill>
                      <a:prstDash val="solid"/>
                      <a:round/>
                      <a:headEnd type="none" w="med" len="med"/>
                      <a:tailEnd type="none" w="med" len="med"/>
                    </a:lnR>
                    <a:lnT w="12700" cap="flat" cmpd="sng" algn="ctr">
                      <a:solidFill>
                        <a:srgbClr val="0070AD"/>
                      </a:solidFill>
                      <a:prstDash val="solid"/>
                      <a:round/>
                      <a:headEnd type="none" w="med" len="med"/>
                      <a:tailEnd type="none" w="med" len="med"/>
                    </a:lnT>
                    <a:lnB w="12700" cap="flat" cmpd="sng" algn="ctr">
                      <a:solidFill>
                        <a:srgbClr val="0070AD"/>
                      </a:solidFill>
                      <a:prstDash val="solid"/>
                      <a:round/>
                      <a:headEnd type="none" w="med" len="med"/>
                      <a:tailEnd type="none" w="med" len="med"/>
                    </a:lnB>
                    <a:solidFill>
                      <a:schemeClr val="bg1"/>
                    </a:solidFill>
                  </a:tcPr>
                </a:tc>
                <a:extLst>
                  <a:ext uri="{0D108BD9-81ED-4DB2-BD59-A6C34878D82A}">
                    <a16:rowId xmlns:a16="http://schemas.microsoft.com/office/drawing/2014/main" val="2347928107"/>
                  </a:ext>
                </a:extLst>
              </a:tr>
            </a:tbl>
          </a:graphicData>
        </a:graphic>
      </p:graphicFrame>
      <p:sp>
        <p:nvSpPr>
          <p:cNvPr id="7" name="TextBox 6">
            <a:extLst>
              <a:ext uri="{FF2B5EF4-FFF2-40B4-BE49-F238E27FC236}">
                <a16:creationId xmlns:a16="http://schemas.microsoft.com/office/drawing/2014/main" id="{3ABC6C70-7CA7-5C9B-B6CF-0A180608D216}"/>
              </a:ext>
            </a:extLst>
          </p:cNvPr>
          <p:cNvSpPr txBox="1"/>
          <p:nvPr/>
        </p:nvSpPr>
        <p:spPr>
          <a:xfrm>
            <a:off x="304269" y="3566353"/>
            <a:ext cx="10541891" cy="276999"/>
          </a:xfrm>
          <a:prstGeom prst="rect">
            <a:avLst/>
          </a:prstGeom>
          <a:noFill/>
        </p:spPr>
        <p:txBody>
          <a:bodyPr wrap="square">
            <a:spAutoFit/>
          </a:bodyPr>
          <a:lstStyle/>
          <a:p>
            <a:r>
              <a:rPr lang="en-GB" altLang="en-US" sz="1200" dirty="0"/>
              <a:t>In pay bands 4,7, 8b-9, Career Grade, Consultants and Senior Manager, there is a pay gap in favour of staff reporting as white.</a:t>
            </a:r>
          </a:p>
        </p:txBody>
      </p:sp>
      <p:pic>
        <p:nvPicPr>
          <p:cNvPr id="11" name="Picture 10">
            <a:extLst>
              <a:ext uri="{FF2B5EF4-FFF2-40B4-BE49-F238E27FC236}">
                <a16:creationId xmlns:a16="http://schemas.microsoft.com/office/drawing/2014/main" id="{1A2CABA5-C325-D09A-129A-F955A0DC3A27}"/>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809920" y="1848132"/>
            <a:ext cx="460001" cy="716939"/>
          </a:xfrm>
          <a:prstGeom prst="rect">
            <a:avLst/>
          </a:prstGeom>
        </p:spPr>
      </p:pic>
      <p:pic>
        <p:nvPicPr>
          <p:cNvPr id="12" name="Picture 11">
            <a:extLst>
              <a:ext uri="{FF2B5EF4-FFF2-40B4-BE49-F238E27FC236}">
                <a16:creationId xmlns:a16="http://schemas.microsoft.com/office/drawing/2014/main" id="{22A239CB-CD47-DD71-B13B-CF60FB38CDB5}"/>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2221105" y="1848131"/>
            <a:ext cx="460001" cy="716939"/>
          </a:xfrm>
          <a:prstGeom prst="rect">
            <a:avLst/>
          </a:prstGeom>
        </p:spPr>
      </p:pic>
      <p:pic>
        <p:nvPicPr>
          <p:cNvPr id="13" name="Picture 12">
            <a:extLst>
              <a:ext uri="{FF2B5EF4-FFF2-40B4-BE49-F238E27FC236}">
                <a16:creationId xmlns:a16="http://schemas.microsoft.com/office/drawing/2014/main" id="{D62E8D5C-738E-B418-2407-64EE0CFAE584}"/>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3708887" y="1848132"/>
            <a:ext cx="460001" cy="716939"/>
          </a:xfrm>
          <a:prstGeom prst="rect">
            <a:avLst/>
          </a:prstGeom>
        </p:spPr>
      </p:pic>
      <p:pic>
        <p:nvPicPr>
          <p:cNvPr id="14" name="Picture 13">
            <a:extLst>
              <a:ext uri="{FF2B5EF4-FFF2-40B4-BE49-F238E27FC236}">
                <a16:creationId xmlns:a16="http://schemas.microsoft.com/office/drawing/2014/main" id="{6C5B01DC-B5B5-9629-1142-5B7B976F4699}"/>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5115214" y="1848132"/>
            <a:ext cx="460001" cy="716939"/>
          </a:xfrm>
          <a:prstGeom prst="rect">
            <a:avLst/>
          </a:prstGeom>
        </p:spPr>
      </p:pic>
      <p:pic>
        <p:nvPicPr>
          <p:cNvPr id="15" name="Picture 14">
            <a:extLst>
              <a:ext uri="{FF2B5EF4-FFF2-40B4-BE49-F238E27FC236}">
                <a16:creationId xmlns:a16="http://schemas.microsoft.com/office/drawing/2014/main" id="{091822EB-681C-3399-EB65-1E0A8AE1250E}"/>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6526399" y="1848131"/>
            <a:ext cx="460001" cy="716939"/>
          </a:xfrm>
          <a:prstGeom prst="rect">
            <a:avLst/>
          </a:prstGeom>
        </p:spPr>
      </p:pic>
      <p:pic>
        <p:nvPicPr>
          <p:cNvPr id="16" name="Picture 15">
            <a:extLst>
              <a:ext uri="{FF2B5EF4-FFF2-40B4-BE49-F238E27FC236}">
                <a16:creationId xmlns:a16="http://schemas.microsoft.com/office/drawing/2014/main" id="{1F97C4CB-936D-EA09-74D8-6873B556751F}"/>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8014181" y="1848132"/>
            <a:ext cx="460001" cy="716939"/>
          </a:xfrm>
          <a:prstGeom prst="rect">
            <a:avLst/>
          </a:prstGeom>
        </p:spPr>
      </p:pic>
      <p:pic>
        <p:nvPicPr>
          <p:cNvPr id="17" name="Picture 16">
            <a:extLst>
              <a:ext uri="{FF2B5EF4-FFF2-40B4-BE49-F238E27FC236}">
                <a16:creationId xmlns:a16="http://schemas.microsoft.com/office/drawing/2014/main" id="{EE949DB8-4DCE-2A6E-9D10-CA43FDC0C46E}"/>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9420508" y="1845035"/>
            <a:ext cx="460001" cy="716939"/>
          </a:xfrm>
          <a:prstGeom prst="rect">
            <a:avLst/>
          </a:prstGeom>
        </p:spPr>
      </p:pic>
      <p:graphicFrame>
        <p:nvGraphicFramePr>
          <p:cNvPr id="18" name="Table 17">
            <a:extLst>
              <a:ext uri="{FF2B5EF4-FFF2-40B4-BE49-F238E27FC236}">
                <a16:creationId xmlns:a16="http://schemas.microsoft.com/office/drawing/2014/main" id="{F279EB25-70D3-E88D-49E5-792A32BB6025}"/>
              </a:ext>
            </a:extLst>
          </p:cNvPr>
          <p:cNvGraphicFramePr>
            <a:graphicFrameLocks noGrp="1"/>
          </p:cNvGraphicFramePr>
          <p:nvPr>
            <p:extLst>
              <p:ext uri="{D42A27DB-BD31-4B8C-83A1-F6EECF244321}">
                <p14:modId xmlns:p14="http://schemas.microsoft.com/office/powerpoint/2010/main" val="878850783"/>
              </p:ext>
            </p:extLst>
          </p:nvPr>
        </p:nvGraphicFramePr>
        <p:xfrm>
          <a:off x="304269" y="3933433"/>
          <a:ext cx="11539998" cy="2021840"/>
        </p:xfrm>
        <a:graphic>
          <a:graphicData uri="http://schemas.openxmlformats.org/drawingml/2006/table">
            <a:tbl>
              <a:tblPr firstRow="1" bandRow="1">
                <a:tableStyleId>{5C22544A-7EE6-4342-B048-85BDC9FD1C3A}</a:tableStyleId>
              </a:tblPr>
              <a:tblGrid>
                <a:gridCol w="1282222">
                  <a:extLst>
                    <a:ext uri="{9D8B030D-6E8A-4147-A177-3AD203B41FA5}">
                      <a16:colId xmlns:a16="http://schemas.microsoft.com/office/drawing/2014/main" val="33147685"/>
                    </a:ext>
                  </a:extLst>
                </a:gridCol>
                <a:gridCol w="1282222">
                  <a:extLst>
                    <a:ext uri="{9D8B030D-6E8A-4147-A177-3AD203B41FA5}">
                      <a16:colId xmlns:a16="http://schemas.microsoft.com/office/drawing/2014/main" val="457046322"/>
                    </a:ext>
                  </a:extLst>
                </a:gridCol>
                <a:gridCol w="1282222">
                  <a:extLst>
                    <a:ext uri="{9D8B030D-6E8A-4147-A177-3AD203B41FA5}">
                      <a16:colId xmlns:a16="http://schemas.microsoft.com/office/drawing/2014/main" val="2968461446"/>
                    </a:ext>
                  </a:extLst>
                </a:gridCol>
                <a:gridCol w="1282222">
                  <a:extLst>
                    <a:ext uri="{9D8B030D-6E8A-4147-A177-3AD203B41FA5}">
                      <a16:colId xmlns:a16="http://schemas.microsoft.com/office/drawing/2014/main" val="1946947074"/>
                    </a:ext>
                  </a:extLst>
                </a:gridCol>
                <a:gridCol w="1282222">
                  <a:extLst>
                    <a:ext uri="{9D8B030D-6E8A-4147-A177-3AD203B41FA5}">
                      <a16:colId xmlns:a16="http://schemas.microsoft.com/office/drawing/2014/main" val="832879832"/>
                    </a:ext>
                  </a:extLst>
                </a:gridCol>
                <a:gridCol w="1282222">
                  <a:extLst>
                    <a:ext uri="{9D8B030D-6E8A-4147-A177-3AD203B41FA5}">
                      <a16:colId xmlns:a16="http://schemas.microsoft.com/office/drawing/2014/main" val="2679574571"/>
                    </a:ext>
                  </a:extLst>
                </a:gridCol>
                <a:gridCol w="1282222">
                  <a:extLst>
                    <a:ext uri="{9D8B030D-6E8A-4147-A177-3AD203B41FA5}">
                      <a16:colId xmlns:a16="http://schemas.microsoft.com/office/drawing/2014/main" val="4004074731"/>
                    </a:ext>
                  </a:extLst>
                </a:gridCol>
                <a:gridCol w="1282222">
                  <a:extLst>
                    <a:ext uri="{9D8B030D-6E8A-4147-A177-3AD203B41FA5}">
                      <a16:colId xmlns:a16="http://schemas.microsoft.com/office/drawing/2014/main" val="125039296"/>
                    </a:ext>
                  </a:extLst>
                </a:gridCol>
                <a:gridCol w="1282222">
                  <a:extLst>
                    <a:ext uri="{9D8B030D-6E8A-4147-A177-3AD203B41FA5}">
                      <a16:colId xmlns:a16="http://schemas.microsoft.com/office/drawing/2014/main" val="1957001752"/>
                    </a:ext>
                  </a:extLst>
                </a:gridCol>
              </a:tblGrid>
              <a:tr h="0">
                <a:tc>
                  <a:txBody>
                    <a:bodyPr/>
                    <a:lstStyle/>
                    <a:p>
                      <a:pPr algn="ctr"/>
                      <a:r>
                        <a:rPr lang="en-GB" sz="1200" dirty="0">
                          <a:solidFill>
                            <a:schemeClr val="tx1"/>
                          </a:solidFill>
                        </a:rPr>
                        <a:t>Band 4</a:t>
                      </a:r>
                    </a:p>
                  </a:txBody>
                  <a:tcPr>
                    <a:lnL w="12700" cap="flat" cmpd="sng" algn="ctr">
                      <a:solidFill>
                        <a:srgbClr val="0070AD"/>
                      </a:solidFill>
                      <a:prstDash val="solid"/>
                      <a:round/>
                      <a:headEnd type="none" w="med" len="med"/>
                      <a:tailEnd type="none" w="med" len="med"/>
                    </a:lnL>
                    <a:lnR w="12700" cap="flat" cmpd="sng" algn="ctr">
                      <a:solidFill>
                        <a:srgbClr val="0070AD"/>
                      </a:solidFill>
                      <a:prstDash val="solid"/>
                      <a:round/>
                      <a:headEnd type="none" w="med" len="med"/>
                      <a:tailEnd type="none" w="med" len="med"/>
                    </a:lnR>
                    <a:lnT w="12700" cap="flat" cmpd="sng" algn="ctr">
                      <a:solidFill>
                        <a:srgbClr val="0070AD"/>
                      </a:solidFill>
                      <a:prstDash val="solid"/>
                      <a:round/>
                      <a:headEnd type="none" w="med" len="med"/>
                      <a:tailEnd type="none" w="med" len="med"/>
                    </a:lnT>
                    <a:lnB w="12700" cap="flat" cmpd="sng" algn="ctr">
                      <a:solidFill>
                        <a:srgbClr val="0070AD"/>
                      </a:solidFill>
                      <a:prstDash val="solid"/>
                      <a:round/>
                      <a:headEnd type="none" w="med" len="med"/>
                      <a:tailEnd type="none" w="med" len="med"/>
                    </a:lnB>
                    <a:solidFill>
                      <a:schemeClr val="accent4">
                        <a:lumMod val="20000"/>
                        <a:lumOff val="80000"/>
                      </a:schemeClr>
                    </a:solidFill>
                  </a:tcPr>
                </a:tc>
                <a:tc>
                  <a:txBody>
                    <a:bodyPr/>
                    <a:lstStyle/>
                    <a:p>
                      <a:pPr algn="ctr"/>
                      <a:r>
                        <a:rPr lang="en-GB" sz="1200" dirty="0">
                          <a:solidFill>
                            <a:schemeClr val="tx1"/>
                          </a:solidFill>
                        </a:rPr>
                        <a:t>Band 7</a:t>
                      </a:r>
                    </a:p>
                  </a:txBody>
                  <a:tcPr>
                    <a:lnL w="12700" cap="flat" cmpd="sng" algn="ctr">
                      <a:solidFill>
                        <a:srgbClr val="0070AD"/>
                      </a:solidFill>
                      <a:prstDash val="solid"/>
                      <a:round/>
                      <a:headEnd type="none" w="med" len="med"/>
                      <a:tailEnd type="none" w="med" len="med"/>
                    </a:lnL>
                    <a:lnR w="12700" cap="flat" cmpd="sng" algn="ctr">
                      <a:solidFill>
                        <a:srgbClr val="0070AD"/>
                      </a:solidFill>
                      <a:prstDash val="solid"/>
                      <a:round/>
                      <a:headEnd type="none" w="med" len="med"/>
                      <a:tailEnd type="none" w="med" len="med"/>
                    </a:lnR>
                    <a:lnT w="12700" cap="flat" cmpd="sng" algn="ctr">
                      <a:solidFill>
                        <a:srgbClr val="0070AD"/>
                      </a:solidFill>
                      <a:prstDash val="solid"/>
                      <a:round/>
                      <a:headEnd type="none" w="med" len="med"/>
                      <a:tailEnd type="none" w="med" len="med"/>
                    </a:lnT>
                    <a:lnB w="12700" cap="flat" cmpd="sng" algn="ctr">
                      <a:solidFill>
                        <a:srgbClr val="0070AD"/>
                      </a:solidFill>
                      <a:prstDash val="solid"/>
                      <a:round/>
                      <a:headEnd type="none" w="med" len="med"/>
                      <a:tailEnd type="none" w="med" len="med"/>
                    </a:lnB>
                    <a:solidFill>
                      <a:schemeClr val="accent4">
                        <a:lumMod val="20000"/>
                        <a:lumOff val="80000"/>
                      </a:schemeClr>
                    </a:solidFill>
                  </a:tcPr>
                </a:tc>
                <a:tc>
                  <a:txBody>
                    <a:bodyPr/>
                    <a:lstStyle/>
                    <a:p>
                      <a:pPr algn="ctr"/>
                      <a:r>
                        <a:rPr lang="en-GB" sz="1200" dirty="0">
                          <a:solidFill>
                            <a:schemeClr val="tx1"/>
                          </a:solidFill>
                        </a:rPr>
                        <a:t>Band</a:t>
                      </a:r>
                      <a:r>
                        <a:rPr lang="en-GB" sz="1200" baseline="0" dirty="0">
                          <a:solidFill>
                            <a:schemeClr val="tx1"/>
                          </a:solidFill>
                        </a:rPr>
                        <a:t> 8B</a:t>
                      </a:r>
                      <a:endParaRPr lang="en-GB" sz="1200" dirty="0">
                        <a:solidFill>
                          <a:schemeClr val="tx1"/>
                        </a:solidFill>
                      </a:endParaRPr>
                    </a:p>
                  </a:txBody>
                  <a:tcPr>
                    <a:lnL w="12700" cap="flat" cmpd="sng" algn="ctr">
                      <a:solidFill>
                        <a:srgbClr val="0070AD"/>
                      </a:solidFill>
                      <a:prstDash val="solid"/>
                      <a:round/>
                      <a:headEnd type="none" w="med" len="med"/>
                      <a:tailEnd type="none" w="med" len="med"/>
                    </a:lnL>
                    <a:lnR w="12700" cap="flat" cmpd="sng" algn="ctr">
                      <a:solidFill>
                        <a:srgbClr val="0070AD"/>
                      </a:solidFill>
                      <a:prstDash val="solid"/>
                      <a:round/>
                      <a:headEnd type="none" w="med" len="med"/>
                      <a:tailEnd type="none" w="med" len="med"/>
                    </a:lnR>
                    <a:lnT w="12700" cap="flat" cmpd="sng" algn="ctr">
                      <a:solidFill>
                        <a:srgbClr val="0070AD"/>
                      </a:solidFill>
                      <a:prstDash val="solid"/>
                      <a:round/>
                      <a:headEnd type="none" w="med" len="med"/>
                      <a:tailEnd type="none" w="med" len="med"/>
                    </a:lnT>
                    <a:lnB w="12700" cap="flat" cmpd="sng" algn="ctr">
                      <a:solidFill>
                        <a:srgbClr val="0070AD"/>
                      </a:solidFill>
                      <a:prstDash val="solid"/>
                      <a:round/>
                      <a:headEnd type="none" w="med" len="med"/>
                      <a:tailEnd type="none" w="med" len="med"/>
                    </a:lnB>
                    <a:solidFill>
                      <a:schemeClr val="accent4">
                        <a:lumMod val="20000"/>
                        <a:lumOff val="80000"/>
                      </a:schemeClr>
                    </a:solidFill>
                  </a:tcPr>
                </a:tc>
                <a:tc>
                  <a:txBody>
                    <a:bodyPr/>
                    <a:lstStyle/>
                    <a:p>
                      <a:pPr algn="ctr"/>
                      <a:r>
                        <a:rPr lang="en-GB" sz="1200" dirty="0">
                          <a:solidFill>
                            <a:schemeClr val="tx1"/>
                          </a:solidFill>
                        </a:rPr>
                        <a:t>Band 8C</a:t>
                      </a:r>
                    </a:p>
                  </a:txBody>
                  <a:tcPr>
                    <a:lnL w="12700" cap="flat" cmpd="sng" algn="ctr">
                      <a:solidFill>
                        <a:srgbClr val="0070AD"/>
                      </a:solidFill>
                      <a:prstDash val="solid"/>
                      <a:round/>
                      <a:headEnd type="none" w="med" len="med"/>
                      <a:tailEnd type="none" w="med" len="med"/>
                    </a:lnL>
                    <a:lnR w="12700" cap="flat" cmpd="sng" algn="ctr">
                      <a:solidFill>
                        <a:srgbClr val="0070AD"/>
                      </a:solidFill>
                      <a:prstDash val="solid"/>
                      <a:round/>
                      <a:headEnd type="none" w="med" len="med"/>
                      <a:tailEnd type="none" w="med" len="med"/>
                    </a:lnR>
                    <a:lnT w="12700" cap="flat" cmpd="sng" algn="ctr">
                      <a:solidFill>
                        <a:srgbClr val="0070AD"/>
                      </a:solidFill>
                      <a:prstDash val="solid"/>
                      <a:round/>
                      <a:headEnd type="none" w="med" len="med"/>
                      <a:tailEnd type="none" w="med" len="med"/>
                    </a:lnT>
                    <a:lnB w="12700" cap="flat" cmpd="sng" algn="ctr">
                      <a:solidFill>
                        <a:srgbClr val="0070AD"/>
                      </a:solidFill>
                      <a:prstDash val="solid"/>
                      <a:round/>
                      <a:headEnd type="none" w="med" len="med"/>
                      <a:tailEnd type="none" w="med" len="med"/>
                    </a:lnB>
                    <a:solidFill>
                      <a:schemeClr val="accent4">
                        <a:lumMod val="20000"/>
                        <a:lumOff val="80000"/>
                      </a:schemeClr>
                    </a:solidFill>
                  </a:tcPr>
                </a:tc>
                <a:tc>
                  <a:txBody>
                    <a:bodyPr/>
                    <a:lstStyle/>
                    <a:p>
                      <a:pPr algn="ctr"/>
                      <a:r>
                        <a:rPr lang="en-GB" sz="1200" dirty="0">
                          <a:solidFill>
                            <a:schemeClr val="tx1"/>
                          </a:solidFill>
                        </a:rPr>
                        <a:t>Band 8D</a:t>
                      </a:r>
                    </a:p>
                  </a:txBody>
                  <a:tcPr>
                    <a:lnL w="12700" cap="flat" cmpd="sng" algn="ctr">
                      <a:solidFill>
                        <a:srgbClr val="0070AD"/>
                      </a:solidFill>
                      <a:prstDash val="solid"/>
                      <a:round/>
                      <a:headEnd type="none" w="med" len="med"/>
                      <a:tailEnd type="none" w="med" len="med"/>
                    </a:lnL>
                    <a:lnR w="12700" cap="flat" cmpd="sng" algn="ctr">
                      <a:solidFill>
                        <a:srgbClr val="0070AD"/>
                      </a:solidFill>
                      <a:prstDash val="solid"/>
                      <a:round/>
                      <a:headEnd type="none" w="med" len="med"/>
                      <a:tailEnd type="none" w="med" len="med"/>
                    </a:lnR>
                    <a:lnT w="12700" cap="flat" cmpd="sng" algn="ctr">
                      <a:solidFill>
                        <a:srgbClr val="0070AD"/>
                      </a:solidFill>
                      <a:prstDash val="solid"/>
                      <a:round/>
                      <a:headEnd type="none" w="med" len="med"/>
                      <a:tailEnd type="none" w="med" len="med"/>
                    </a:lnT>
                    <a:lnB w="12700" cap="flat" cmpd="sng" algn="ctr">
                      <a:solidFill>
                        <a:srgbClr val="0070AD"/>
                      </a:solidFill>
                      <a:prstDash val="solid"/>
                      <a:round/>
                      <a:headEnd type="none" w="med" len="med"/>
                      <a:tailEnd type="none" w="med" len="med"/>
                    </a:lnB>
                    <a:solidFill>
                      <a:schemeClr val="accent4">
                        <a:lumMod val="20000"/>
                        <a:lumOff val="80000"/>
                      </a:schemeClr>
                    </a:solidFill>
                  </a:tcPr>
                </a:tc>
                <a:tc>
                  <a:txBody>
                    <a:bodyPr/>
                    <a:lstStyle/>
                    <a:p>
                      <a:pPr algn="ctr"/>
                      <a:r>
                        <a:rPr lang="en-GB" sz="1200" dirty="0">
                          <a:solidFill>
                            <a:schemeClr val="tx1"/>
                          </a:solidFill>
                        </a:rPr>
                        <a:t>Band 9</a:t>
                      </a:r>
                    </a:p>
                  </a:txBody>
                  <a:tcPr>
                    <a:lnL w="12700" cap="flat" cmpd="sng" algn="ctr">
                      <a:solidFill>
                        <a:srgbClr val="0070AD"/>
                      </a:solidFill>
                      <a:prstDash val="solid"/>
                      <a:round/>
                      <a:headEnd type="none" w="med" len="med"/>
                      <a:tailEnd type="none" w="med" len="med"/>
                    </a:lnL>
                    <a:lnR w="12700" cap="flat" cmpd="sng" algn="ctr">
                      <a:solidFill>
                        <a:srgbClr val="0070AD"/>
                      </a:solidFill>
                      <a:prstDash val="solid"/>
                      <a:round/>
                      <a:headEnd type="none" w="med" len="med"/>
                      <a:tailEnd type="none" w="med" len="med"/>
                    </a:lnR>
                    <a:lnT w="12700" cap="flat" cmpd="sng" algn="ctr">
                      <a:solidFill>
                        <a:srgbClr val="0070AD"/>
                      </a:solidFill>
                      <a:prstDash val="solid"/>
                      <a:round/>
                      <a:headEnd type="none" w="med" len="med"/>
                      <a:tailEnd type="none" w="med" len="med"/>
                    </a:lnT>
                    <a:lnB w="12700" cap="flat" cmpd="sng" algn="ctr">
                      <a:solidFill>
                        <a:srgbClr val="0070AD"/>
                      </a:solidFill>
                      <a:prstDash val="solid"/>
                      <a:round/>
                      <a:headEnd type="none" w="med" len="med"/>
                      <a:tailEnd type="none" w="med" len="med"/>
                    </a:lnB>
                    <a:solidFill>
                      <a:schemeClr val="accent4">
                        <a:lumMod val="20000"/>
                        <a:lumOff val="80000"/>
                      </a:schemeClr>
                    </a:solidFill>
                  </a:tcPr>
                </a:tc>
                <a:tc>
                  <a:txBody>
                    <a:bodyPr/>
                    <a:lstStyle/>
                    <a:p>
                      <a:pPr algn="ctr"/>
                      <a:r>
                        <a:rPr lang="en-GB" sz="1200" dirty="0">
                          <a:solidFill>
                            <a:schemeClr val="tx1"/>
                          </a:solidFill>
                        </a:rPr>
                        <a:t>Career</a:t>
                      </a:r>
                      <a:r>
                        <a:rPr lang="en-GB" sz="1200" baseline="0" dirty="0">
                          <a:solidFill>
                            <a:schemeClr val="tx1"/>
                          </a:solidFill>
                        </a:rPr>
                        <a:t> Grade</a:t>
                      </a:r>
                      <a:endParaRPr lang="en-GB" sz="1200" dirty="0">
                        <a:solidFill>
                          <a:schemeClr val="tx1"/>
                        </a:solidFill>
                      </a:endParaRPr>
                    </a:p>
                  </a:txBody>
                  <a:tcPr>
                    <a:lnL w="12700" cap="flat" cmpd="sng" algn="ctr">
                      <a:solidFill>
                        <a:srgbClr val="0070AD"/>
                      </a:solidFill>
                      <a:prstDash val="solid"/>
                      <a:round/>
                      <a:headEnd type="none" w="med" len="med"/>
                      <a:tailEnd type="none" w="med" len="med"/>
                    </a:lnL>
                    <a:lnR w="12700" cap="flat" cmpd="sng" algn="ctr">
                      <a:solidFill>
                        <a:srgbClr val="0070AD"/>
                      </a:solidFill>
                      <a:prstDash val="solid"/>
                      <a:round/>
                      <a:headEnd type="none" w="med" len="med"/>
                      <a:tailEnd type="none" w="med" len="med"/>
                    </a:lnR>
                    <a:lnT w="12700" cap="flat" cmpd="sng" algn="ctr">
                      <a:solidFill>
                        <a:srgbClr val="0070AD"/>
                      </a:solidFill>
                      <a:prstDash val="solid"/>
                      <a:round/>
                      <a:headEnd type="none" w="med" len="med"/>
                      <a:tailEnd type="none" w="med" len="med"/>
                    </a:lnT>
                    <a:lnB w="12700" cap="flat" cmpd="sng" algn="ctr">
                      <a:solidFill>
                        <a:srgbClr val="0070AD"/>
                      </a:solidFill>
                      <a:prstDash val="solid"/>
                      <a:round/>
                      <a:headEnd type="none" w="med" len="med"/>
                      <a:tailEnd type="none" w="med" len="med"/>
                    </a:lnB>
                    <a:solidFill>
                      <a:schemeClr val="accent4">
                        <a:lumMod val="20000"/>
                        <a:lumOff val="80000"/>
                      </a:schemeClr>
                    </a:solidFill>
                  </a:tcPr>
                </a:tc>
                <a:tc>
                  <a:txBody>
                    <a:bodyPr/>
                    <a:lstStyle/>
                    <a:p>
                      <a:pPr algn="ctr"/>
                      <a:r>
                        <a:rPr lang="en-GB" sz="1200" dirty="0">
                          <a:solidFill>
                            <a:schemeClr val="tx1"/>
                          </a:solidFill>
                        </a:rPr>
                        <a:t>Consultants</a:t>
                      </a:r>
                    </a:p>
                  </a:txBody>
                  <a:tcPr>
                    <a:lnL w="12700" cap="flat" cmpd="sng" algn="ctr">
                      <a:solidFill>
                        <a:srgbClr val="0070AD"/>
                      </a:solidFill>
                      <a:prstDash val="solid"/>
                      <a:round/>
                      <a:headEnd type="none" w="med" len="med"/>
                      <a:tailEnd type="none" w="med" len="med"/>
                    </a:lnL>
                    <a:lnR w="12700" cap="flat" cmpd="sng" algn="ctr">
                      <a:solidFill>
                        <a:srgbClr val="0070AD"/>
                      </a:solidFill>
                      <a:prstDash val="solid"/>
                      <a:round/>
                      <a:headEnd type="none" w="med" len="med"/>
                      <a:tailEnd type="none" w="med" len="med"/>
                    </a:lnR>
                    <a:lnT w="12700" cap="flat" cmpd="sng" algn="ctr">
                      <a:solidFill>
                        <a:srgbClr val="0070AD"/>
                      </a:solidFill>
                      <a:prstDash val="solid"/>
                      <a:round/>
                      <a:headEnd type="none" w="med" len="med"/>
                      <a:tailEnd type="none" w="med" len="med"/>
                    </a:lnT>
                    <a:lnB w="12700" cap="flat" cmpd="sng" algn="ctr">
                      <a:solidFill>
                        <a:srgbClr val="0070AD"/>
                      </a:solidFill>
                      <a:prstDash val="solid"/>
                      <a:round/>
                      <a:headEnd type="none" w="med" len="med"/>
                      <a:tailEnd type="none" w="med" len="med"/>
                    </a:lnB>
                    <a:solidFill>
                      <a:schemeClr val="accent4">
                        <a:lumMod val="20000"/>
                        <a:lumOff val="80000"/>
                      </a:schemeClr>
                    </a:solidFill>
                  </a:tcPr>
                </a:tc>
                <a:tc>
                  <a:txBody>
                    <a:bodyPr/>
                    <a:lstStyle/>
                    <a:p>
                      <a:pPr algn="ctr"/>
                      <a:r>
                        <a:rPr lang="en-GB" sz="1200" dirty="0">
                          <a:solidFill>
                            <a:schemeClr val="tx1"/>
                          </a:solidFill>
                        </a:rPr>
                        <a:t>Senior</a:t>
                      </a:r>
                      <a:r>
                        <a:rPr lang="en-GB" sz="1200" baseline="0" dirty="0">
                          <a:solidFill>
                            <a:schemeClr val="tx1"/>
                          </a:solidFill>
                        </a:rPr>
                        <a:t> Manager</a:t>
                      </a:r>
                      <a:endParaRPr lang="en-GB" sz="1200" dirty="0">
                        <a:solidFill>
                          <a:schemeClr val="tx1"/>
                        </a:solidFill>
                      </a:endParaRPr>
                    </a:p>
                  </a:txBody>
                  <a:tcPr>
                    <a:lnL w="12700" cap="flat" cmpd="sng" algn="ctr">
                      <a:solidFill>
                        <a:srgbClr val="0070AD"/>
                      </a:solidFill>
                      <a:prstDash val="solid"/>
                      <a:round/>
                      <a:headEnd type="none" w="med" len="med"/>
                      <a:tailEnd type="none" w="med" len="med"/>
                    </a:lnL>
                    <a:lnR w="12700" cap="flat" cmpd="sng" algn="ctr">
                      <a:solidFill>
                        <a:srgbClr val="0070AD"/>
                      </a:solidFill>
                      <a:prstDash val="solid"/>
                      <a:round/>
                      <a:headEnd type="none" w="med" len="med"/>
                      <a:tailEnd type="none" w="med" len="med"/>
                    </a:lnR>
                    <a:lnT w="12700" cap="flat" cmpd="sng" algn="ctr">
                      <a:solidFill>
                        <a:srgbClr val="0070AD"/>
                      </a:solidFill>
                      <a:prstDash val="solid"/>
                      <a:round/>
                      <a:headEnd type="none" w="med" len="med"/>
                      <a:tailEnd type="none" w="med" len="med"/>
                    </a:lnT>
                    <a:lnB w="12700" cap="flat" cmpd="sng" algn="ctr">
                      <a:solidFill>
                        <a:srgbClr val="0070AD"/>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3941141771"/>
                  </a:ext>
                </a:extLst>
              </a:tr>
              <a:tr h="370840">
                <a:tc>
                  <a:txBody>
                    <a:bodyPr/>
                    <a:lstStyle/>
                    <a:p>
                      <a:pPr algn="ctr"/>
                      <a:endParaRPr lang="en-GB" sz="1200" dirty="0">
                        <a:solidFill>
                          <a:schemeClr val="tx1"/>
                        </a:solidFill>
                      </a:endParaRPr>
                    </a:p>
                    <a:p>
                      <a:pPr algn="ctr"/>
                      <a:endParaRPr lang="en-GB" sz="1200" dirty="0">
                        <a:solidFill>
                          <a:schemeClr val="tx1"/>
                        </a:solidFill>
                      </a:endParaRPr>
                    </a:p>
                    <a:p>
                      <a:pPr algn="ctr"/>
                      <a:endParaRPr lang="en-GB" sz="1200" dirty="0">
                        <a:solidFill>
                          <a:schemeClr val="tx1"/>
                        </a:solidFill>
                      </a:endParaRPr>
                    </a:p>
                    <a:p>
                      <a:pPr algn="ctr"/>
                      <a:endParaRPr lang="en-GB" sz="1200" dirty="0">
                        <a:solidFill>
                          <a:schemeClr val="tx1"/>
                        </a:solidFill>
                      </a:endParaRPr>
                    </a:p>
                  </a:txBody>
                  <a:tcPr>
                    <a:lnL w="12700" cap="flat" cmpd="sng" algn="ctr">
                      <a:solidFill>
                        <a:srgbClr val="0070AD"/>
                      </a:solidFill>
                      <a:prstDash val="solid"/>
                      <a:round/>
                      <a:headEnd type="none" w="med" len="med"/>
                      <a:tailEnd type="none" w="med" len="med"/>
                    </a:lnL>
                    <a:lnR w="12700" cap="flat" cmpd="sng" algn="ctr">
                      <a:solidFill>
                        <a:srgbClr val="0070AD"/>
                      </a:solidFill>
                      <a:prstDash val="solid"/>
                      <a:round/>
                      <a:headEnd type="none" w="med" len="med"/>
                      <a:tailEnd type="none" w="med" len="med"/>
                    </a:lnR>
                    <a:lnT w="12700" cap="flat" cmpd="sng" algn="ctr">
                      <a:solidFill>
                        <a:srgbClr val="0070AD"/>
                      </a:solidFill>
                      <a:prstDash val="solid"/>
                      <a:round/>
                      <a:headEnd type="none" w="med" len="med"/>
                      <a:tailEnd type="none" w="med" len="med"/>
                    </a:lnT>
                    <a:lnB w="12700" cap="flat" cmpd="sng" algn="ctr">
                      <a:solidFill>
                        <a:srgbClr val="0070AD"/>
                      </a:solidFill>
                      <a:prstDash val="solid"/>
                      <a:round/>
                      <a:headEnd type="none" w="med" len="med"/>
                      <a:tailEnd type="none" w="med" len="med"/>
                    </a:lnB>
                    <a:solidFill>
                      <a:schemeClr val="bg1"/>
                    </a:solidFill>
                  </a:tcPr>
                </a:tc>
                <a:tc>
                  <a:txBody>
                    <a:bodyPr/>
                    <a:lstStyle/>
                    <a:p>
                      <a:pPr algn="ctr"/>
                      <a:endParaRPr lang="en-GB" sz="1200">
                        <a:solidFill>
                          <a:schemeClr val="tx1"/>
                        </a:solidFill>
                      </a:endParaRPr>
                    </a:p>
                  </a:txBody>
                  <a:tcPr>
                    <a:lnL w="12700" cap="flat" cmpd="sng" algn="ctr">
                      <a:solidFill>
                        <a:srgbClr val="0070AD"/>
                      </a:solidFill>
                      <a:prstDash val="solid"/>
                      <a:round/>
                      <a:headEnd type="none" w="med" len="med"/>
                      <a:tailEnd type="none" w="med" len="med"/>
                    </a:lnL>
                    <a:lnR w="12700" cap="flat" cmpd="sng" algn="ctr">
                      <a:solidFill>
                        <a:srgbClr val="0070AD"/>
                      </a:solidFill>
                      <a:prstDash val="solid"/>
                      <a:round/>
                      <a:headEnd type="none" w="med" len="med"/>
                      <a:tailEnd type="none" w="med" len="med"/>
                    </a:lnR>
                    <a:lnT w="12700" cap="flat" cmpd="sng" algn="ctr">
                      <a:solidFill>
                        <a:srgbClr val="0070AD"/>
                      </a:solidFill>
                      <a:prstDash val="solid"/>
                      <a:round/>
                      <a:headEnd type="none" w="med" len="med"/>
                      <a:tailEnd type="none" w="med" len="med"/>
                    </a:lnT>
                    <a:lnB w="12700" cap="flat" cmpd="sng" algn="ctr">
                      <a:solidFill>
                        <a:srgbClr val="0070AD"/>
                      </a:solidFill>
                      <a:prstDash val="solid"/>
                      <a:round/>
                      <a:headEnd type="none" w="med" len="med"/>
                      <a:tailEnd type="none" w="med" len="med"/>
                    </a:lnB>
                    <a:solidFill>
                      <a:schemeClr val="bg1"/>
                    </a:solidFill>
                  </a:tcPr>
                </a:tc>
                <a:tc>
                  <a:txBody>
                    <a:bodyPr/>
                    <a:lstStyle/>
                    <a:p>
                      <a:pPr algn="ctr"/>
                      <a:endParaRPr lang="en-GB" sz="1200">
                        <a:solidFill>
                          <a:schemeClr val="tx1"/>
                        </a:solidFill>
                      </a:endParaRPr>
                    </a:p>
                  </a:txBody>
                  <a:tcPr>
                    <a:lnL w="12700" cap="flat" cmpd="sng" algn="ctr">
                      <a:solidFill>
                        <a:srgbClr val="0070AD"/>
                      </a:solidFill>
                      <a:prstDash val="solid"/>
                      <a:round/>
                      <a:headEnd type="none" w="med" len="med"/>
                      <a:tailEnd type="none" w="med" len="med"/>
                    </a:lnL>
                    <a:lnR w="12700" cap="flat" cmpd="sng" algn="ctr">
                      <a:solidFill>
                        <a:srgbClr val="0070AD"/>
                      </a:solidFill>
                      <a:prstDash val="solid"/>
                      <a:round/>
                      <a:headEnd type="none" w="med" len="med"/>
                      <a:tailEnd type="none" w="med" len="med"/>
                    </a:lnR>
                    <a:lnT w="12700" cap="flat" cmpd="sng" algn="ctr">
                      <a:solidFill>
                        <a:srgbClr val="0070AD"/>
                      </a:solidFill>
                      <a:prstDash val="solid"/>
                      <a:round/>
                      <a:headEnd type="none" w="med" len="med"/>
                      <a:tailEnd type="none" w="med" len="med"/>
                    </a:lnT>
                    <a:lnB w="12700" cap="flat" cmpd="sng" algn="ctr">
                      <a:solidFill>
                        <a:srgbClr val="0070AD"/>
                      </a:solidFill>
                      <a:prstDash val="solid"/>
                      <a:round/>
                      <a:headEnd type="none" w="med" len="med"/>
                      <a:tailEnd type="none" w="med" len="med"/>
                    </a:lnB>
                    <a:solidFill>
                      <a:schemeClr val="bg1"/>
                    </a:solidFill>
                  </a:tcPr>
                </a:tc>
                <a:tc>
                  <a:txBody>
                    <a:bodyPr/>
                    <a:lstStyle/>
                    <a:p>
                      <a:pPr algn="ctr"/>
                      <a:endParaRPr lang="en-GB" sz="1200" dirty="0">
                        <a:solidFill>
                          <a:schemeClr val="tx1"/>
                        </a:solidFill>
                      </a:endParaRPr>
                    </a:p>
                  </a:txBody>
                  <a:tcPr>
                    <a:lnL w="12700" cap="flat" cmpd="sng" algn="ctr">
                      <a:solidFill>
                        <a:srgbClr val="0070AD"/>
                      </a:solidFill>
                      <a:prstDash val="solid"/>
                      <a:round/>
                      <a:headEnd type="none" w="med" len="med"/>
                      <a:tailEnd type="none" w="med" len="med"/>
                    </a:lnL>
                    <a:lnR w="12700" cap="flat" cmpd="sng" algn="ctr">
                      <a:solidFill>
                        <a:srgbClr val="0070AD"/>
                      </a:solidFill>
                      <a:prstDash val="solid"/>
                      <a:round/>
                      <a:headEnd type="none" w="med" len="med"/>
                      <a:tailEnd type="none" w="med" len="med"/>
                    </a:lnR>
                    <a:lnT w="12700" cap="flat" cmpd="sng" algn="ctr">
                      <a:solidFill>
                        <a:srgbClr val="0070AD"/>
                      </a:solidFill>
                      <a:prstDash val="solid"/>
                      <a:round/>
                      <a:headEnd type="none" w="med" len="med"/>
                      <a:tailEnd type="none" w="med" len="med"/>
                    </a:lnT>
                    <a:lnB w="12700" cap="flat" cmpd="sng" algn="ctr">
                      <a:solidFill>
                        <a:srgbClr val="0070AD"/>
                      </a:solidFill>
                      <a:prstDash val="solid"/>
                      <a:round/>
                      <a:headEnd type="none" w="med" len="med"/>
                      <a:tailEnd type="none" w="med" len="med"/>
                    </a:lnB>
                    <a:solidFill>
                      <a:schemeClr val="bg1"/>
                    </a:solidFill>
                  </a:tcPr>
                </a:tc>
                <a:tc>
                  <a:txBody>
                    <a:bodyPr/>
                    <a:lstStyle/>
                    <a:p>
                      <a:pPr algn="ctr"/>
                      <a:endParaRPr lang="en-GB" sz="1200" dirty="0">
                        <a:solidFill>
                          <a:schemeClr val="tx1"/>
                        </a:solidFill>
                      </a:endParaRPr>
                    </a:p>
                  </a:txBody>
                  <a:tcPr>
                    <a:lnL w="12700" cap="flat" cmpd="sng" algn="ctr">
                      <a:solidFill>
                        <a:srgbClr val="0070AD"/>
                      </a:solidFill>
                      <a:prstDash val="solid"/>
                      <a:round/>
                      <a:headEnd type="none" w="med" len="med"/>
                      <a:tailEnd type="none" w="med" len="med"/>
                    </a:lnL>
                    <a:lnR w="12700" cap="flat" cmpd="sng" algn="ctr">
                      <a:solidFill>
                        <a:srgbClr val="0070AD"/>
                      </a:solidFill>
                      <a:prstDash val="solid"/>
                      <a:round/>
                      <a:headEnd type="none" w="med" len="med"/>
                      <a:tailEnd type="none" w="med" len="med"/>
                    </a:lnR>
                    <a:lnT w="12700" cap="flat" cmpd="sng" algn="ctr">
                      <a:solidFill>
                        <a:srgbClr val="0070AD"/>
                      </a:solidFill>
                      <a:prstDash val="solid"/>
                      <a:round/>
                      <a:headEnd type="none" w="med" len="med"/>
                      <a:tailEnd type="none" w="med" len="med"/>
                    </a:lnT>
                    <a:lnB w="12700" cap="flat" cmpd="sng" algn="ctr">
                      <a:solidFill>
                        <a:srgbClr val="0070AD"/>
                      </a:solidFill>
                      <a:prstDash val="solid"/>
                      <a:round/>
                      <a:headEnd type="none" w="med" len="med"/>
                      <a:tailEnd type="none" w="med" len="med"/>
                    </a:lnB>
                    <a:solidFill>
                      <a:schemeClr val="bg1"/>
                    </a:solidFill>
                  </a:tcPr>
                </a:tc>
                <a:tc>
                  <a:txBody>
                    <a:bodyPr/>
                    <a:lstStyle/>
                    <a:p>
                      <a:pPr algn="ctr"/>
                      <a:endParaRPr lang="en-GB" sz="1200" dirty="0">
                        <a:solidFill>
                          <a:schemeClr val="tx1"/>
                        </a:solidFill>
                      </a:endParaRPr>
                    </a:p>
                  </a:txBody>
                  <a:tcPr>
                    <a:lnL w="12700" cap="flat" cmpd="sng" algn="ctr">
                      <a:solidFill>
                        <a:srgbClr val="0070AD"/>
                      </a:solidFill>
                      <a:prstDash val="solid"/>
                      <a:round/>
                      <a:headEnd type="none" w="med" len="med"/>
                      <a:tailEnd type="none" w="med" len="med"/>
                    </a:lnL>
                    <a:lnR w="12700" cap="flat" cmpd="sng" algn="ctr">
                      <a:solidFill>
                        <a:srgbClr val="0070AD"/>
                      </a:solidFill>
                      <a:prstDash val="solid"/>
                      <a:round/>
                      <a:headEnd type="none" w="med" len="med"/>
                      <a:tailEnd type="none" w="med" len="med"/>
                    </a:lnR>
                    <a:lnT w="12700" cap="flat" cmpd="sng" algn="ctr">
                      <a:solidFill>
                        <a:srgbClr val="0070AD"/>
                      </a:solidFill>
                      <a:prstDash val="solid"/>
                      <a:round/>
                      <a:headEnd type="none" w="med" len="med"/>
                      <a:tailEnd type="none" w="med" len="med"/>
                    </a:lnT>
                    <a:lnB w="12700" cap="flat" cmpd="sng" algn="ctr">
                      <a:solidFill>
                        <a:srgbClr val="0070AD"/>
                      </a:solidFill>
                      <a:prstDash val="solid"/>
                      <a:round/>
                      <a:headEnd type="none" w="med" len="med"/>
                      <a:tailEnd type="none" w="med" len="med"/>
                    </a:lnB>
                    <a:solidFill>
                      <a:schemeClr val="bg1"/>
                    </a:solidFill>
                  </a:tcPr>
                </a:tc>
                <a:tc>
                  <a:txBody>
                    <a:bodyPr/>
                    <a:lstStyle/>
                    <a:p>
                      <a:pPr algn="ctr"/>
                      <a:endParaRPr lang="en-GB" sz="1200" dirty="0">
                        <a:solidFill>
                          <a:schemeClr val="tx1"/>
                        </a:solidFill>
                      </a:endParaRPr>
                    </a:p>
                  </a:txBody>
                  <a:tcPr>
                    <a:lnL w="12700" cap="flat" cmpd="sng" algn="ctr">
                      <a:solidFill>
                        <a:srgbClr val="0070AD"/>
                      </a:solidFill>
                      <a:prstDash val="solid"/>
                      <a:round/>
                      <a:headEnd type="none" w="med" len="med"/>
                      <a:tailEnd type="none" w="med" len="med"/>
                    </a:lnL>
                    <a:lnR w="12700" cap="flat" cmpd="sng" algn="ctr">
                      <a:solidFill>
                        <a:srgbClr val="0070AD"/>
                      </a:solidFill>
                      <a:prstDash val="solid"/>
                      <a:round/>
                      <a:headEnd type="none" w="med" len="med"/>
                      <a:tailEnd type="none" w="med" len="med"/>
                    </a:lnR>
                    <a:lnT w="12700" cap="flat" cmpd="sng" algn="ctr">
                      <a:solidFill>
                        <a:srgbClr val="0070AD"/>
                      </a:solidFill>
                      <a:prstDash val="solid"/>
                      <a:round/>
                      <a:headEnd type="none" w="med" len="med"/>
                      <a:tailEnd type="none" w="med" len="med"/>
                    </a:lnT>
                    <a:lnB w="12700" cap="flat" cmpd="sng" algn="ctr">
                      <a:solidFill>
                        <a:srgbClr val="0070AD"/>
                      </a:solidFill>
                      <a:prstDash val="solid"/>
                      <a:round/>
                      <a:headEnd type="none" w="med" len="med"/>
                      <a:tailEnd type="none" w="med" len="med"/>
                    </a:lnB>
                    <a:solidFill>
                      <a:schemeClr val="bg1"/>
                    </a:solidFill>
                  </a:tcPr>
                </a:tc>
                <a:tc>
                  <a:txBody>
                    <a:bodyPr/>
                    <a:lstStyle/>
                    <a:p>
                      <a:pPr algn="ctr"/>
                      <a:endParaRPr lang="en-GB" sz="1200" dirty="0">
                        <a:solidFill>
                          <a:schemeClr val="tx1"/>
                        </a:solidFill>
                      </a:endParaRPr>
                    </a:p>
                  </a:txBody>
                  <a:tcPr>
                    <a:lnL w="12700" cap="flat" cmpd="sng" algn="ctr">
                      <a:solidFill>
                        <a:srgbClr val="0070AD"/>
                      </a:solidFill>
                      <a:prstDash val="solid"/>
                      <a:round/>
                      <a:headEnd type="none" w="med" len="med"/>
                      <a:tailEnd type="none" w="med" len="med"/>
                    </a:lnL>
                    <a:lnR w="12700" cap="flat" cmpd="sng" algn="ctr">
                      <a:solidFill>
                        <a:srgbClr val="0070AD"/>
                      </a:solidFill>
                      <a:prstDash val="solid"/>
                      <a:round/>
                      <a:headEnd type="none" w="med" len="med"/>
                      <a:tailEnd type="none" w="med" len="med"/>
                    </a:lnR>
                    <a:lnT w="12700" cap="flat" cmpd="sng" algn="ctr">
                      <a:solidFill>
                        <a:srgbClr val="0070AD"/>
                      </a:solidFill>
                      <a:prstDash val="solid"/>
                      <a:round/>
                      <a:headEnd type="none" w="med" len="med"/>
                      <a:tailEnd type="none" w="med" len="med"/>
                    </a:lnT>
                    <a:lnB w="12700" cap="flat" cmpd="sng" algn="ctr">
                      <a:solidFill>
                        <a:srgbClr val="0070AD"/>
                      </a:solidFill>
                      <a:prstDash val="solid"/>
                      <a:round/>
                      <a:headEnd type="none" w="med" len="med"/>
                      <a:tailEnd type="none" w="med" len="med"/>
                    </a:lnB>
                    <a:solidFill>
                      <a:schemeClr val="bg1"/>
                    </a:solidFill>
                  </a:tcPr>
                </a:tc>
                <a:tc>
                  <a:txBody>
                    <a:bodyPr/>
                    <a:lstStyle/>
                    <a:p>
                      <a:pPr algn="ctr"/>
                      <a:endParaRPr lang="en-GB" sz="1200" dirty="0">
                        <a:solidFill>
                          <a:schemeClr val="tx1"/>
                        </a:solidFill>
                      </a:endParaRPr>
                    </a:p>
                  </a:txBody>
                  <a:tcPr>
                    <a:lnL w="12700" cap="flat" cmpd="sng" algn="ctr">
                      <a:solidFill>
                        <a:srgbClr val="0070AD"/>
                      </a:solidFill>
                      <a:prstDash val="solid"/>
                      <a:round/>
                      <a:headEnd type="none" w="med" len="med"/>
                      <a:tailEnd type="none" w="med" len="med"/>
                    </a:lnL>
                    <a:lnR w="12700" cap="flat" cmpd="sng" algn="ctr">
                      <a:solidFill>
                        <a:srgbClr val="0070AD"/>
                      </a:solidFill>
                      <a:prstDash val="solid"/>
                      <a:round/>
                      <a:headEnd type="none" w="med" len="med"/>
                      <a:tailEnd type="none" w="med" len="med"/>
                    </a:lnR>
                    <a:lnT w="12700" cap="flat" cmpd="sng" algn="ctr">
                      <a:solidFill>
                        <a:srgbClr val="0070AD"/>
                      </a:solidFill>
                      <a:prstDash val="solid"/>
                      <a:round/>
                      <a:headEnd type="none" w="med" len="med"/>
                      <a:tailEnd type="none" w="med" len="med"/>
                    </a:lnT>
                    <a:lnB w="12700" cap="flat" cmpd="sng" algn="ctr">
                      <a:solidFill>
                        <a:srgbClr val="0070AD"/>
                      </a:solidFill>
                      <a:prstDash val="solid"/>
                      <a:round/>
                      <a:headEnd type="none" w="med" len="med"/>
                      <a:tailEnd type="none" w="med" len="med"/>
                    </a:lnB>
                    <a:solidFill>
                      <a:schemeClr val="bg1"/>
                    </a:solidFill>
                  </a:tcPr>
                </a:tc>
                <a:extLst>
                  <a:ext uri="{0D108BD9-81ED-4DB2-BD59-A6C34878D82A}">
                    <a16:rowId xmlns:a16="http://schemas.microsoft.com/office/drawing/2014/main" val="1031733562"/>
                  </a:ext>
                </a:extLst>
              </a:tr>
              <a:tr h="370840">
                <a:tc>
                  <a:txBody>
                    <a:bodyPr/>
                    <a:lstStyle/>
                    <a:p>
                      <a:pPr algn="ctr"/>
                      <a:r>
                        <a:rPr lang="en-GB" sz="1200" dirty="0">
                          <a:solidFill>
                            <a:schemeClr val="tx1"/>
                          </a:solidFill>
                        </a:rPr>
                        <a:t>2.4%</a:t>
                      </a:r>
                    </a:p>
                  </a:txBody>
                  <a:tcPr>
                    <a:lnL w="12700" cap="flat" cmpd="sng" algn="ctr">
                      <a:solidFill>
                        <a:srgbClr val="0070AD"/>
                      </a:solidFill>
                      <a:prstDash val="solid"/>
                      <a:round/>
                      <a:headEnd type="none" w="med" len="med"/>
                      <a:tailEnd type="none" w="med" len="med"/>
                    </a:lnL>
                    <a:lnR w="12700" cap="flat" cmpd="sng" algn="ctr">
                      <a:solidFill>
                        <a:srgbClr val="0070AD"/>
                      </a:solidFill>
                      <a:prstDash val="solid"/>
                      <a:round/>
                      <a:headEnd type="none" w="med" len="med"/>
                      <a:tailEnd type="none" w="med" len="med"/>
                    </a:lnR>
                    <a:lnT w="12700" cap="flat" cmpd="sng" algn="ctr">
                      <a:solidFill>
                        <a:srgbClr val="0070AD"/>
                      </a:solidFill>
                      <a:prstDash val="solid"/>
                      <a:round/>
                      <a:headEnd type="none" w="med" len="med"/>
                      <a:tailEnd type="none" w="med" len="med"/>
                    </a:lnT>
                    <a:lnB w="12700" cap="flat" cmpd="sng" algn="ctr">
                      <a:solidFill>
                        <a:srgbClr val="0070AD"/>
                      </a:solidFill>
                      <a:prstDash val="solid"/>
                      <a:round/>
                      <a:headEnd type="none" w="med" len="med"/>
                      <a:tailEnd type="none" w="med" len="med"/>
                    </a:lnB>
                    <a:solidFill>
                      <a:schemeClr val="bg1"/>
                    </a:solidFill>
                  </a:tcPr>
                </a:tc>
                <a:tc>
                  <a:txBody>
                    <a:bodyPr/>
                    <a:lstStyle/>
                    <a:p>
                      <a:pPr algn="ctr"/>
                      <a:r>
                        <a:rPr lang="en-GB" sz="1200" dirty="0">
                          <a:solidFill>
                            <a:schemeClr val="tx1"/>
                          </a:solidFill>
                        </a:rPr>
                        <a:t>0.7%</a:t>
                      </a:r>
                    </a:p>
                  </a:txBody>
                  <a:tcPr>
                    <a:lnL w="12700" cap="flat" cmpd="sng" algn="ctr">
                      <a:solidFill>
                        <a:srgbClr val="0070AD"/>
                      </a:solidFill>
                      <a:prstDash val="solid"/>
                      <a:round/>
                      <a:headEnd type="none" w="med" len="med"/>
                      <a:tailEnd type="none" w="med" len="med"/>
                    </a:lnL>
                    <a:lnR w="12700" cap="flat" cmpd="sng" algn="ctr">
                      <a:solidFill>
                        <a:srgbClr val="0070AD"/>
                      </a:solidFill>
                      <a:prstDash val="solid"/>
                      <a:round/>
                      <a:headEnd type="none" w="med" len="med"/>
                      <a:tailEnd type="none" w="med" len="med"/>
                    </a:lnR>
                    <a:lnT w="12700" cap="flat" cmpd="sng" algn="ctr">
                      <a:solidFill>
                        <a:srgbClr val="0070AD"/>
                      </a:solidFill>
                      <a:prstDash val="solid"/>
                      <a:round/>
                      <a:headEnd type="none" w="med" len="med"/>
                      <a:tailEnd type="none" w="med" len="med"/>
                    </a:lnT>
                    <a:lnB w="12700" cap="flat" cmpd="sng" algn="ctr">
                      <a:solidFill>
                        <a:srgbClr val="0070AD"/>
                      </a:solidFill>
                      <a:prstDash val="solid"/>
                      <a:round/>
                      <a:headEnd type="none" w="med" len="med"/>
                      <a:tailEnd type="none" w="med" len="med"/>
                    </a:lnB>
                    <a:solidFill>
                      <a:schemeClr val="bg1"/>
                    </a:solidFill>
                  </a:tcPr>
                </a:tc>
                <a:tc>
                  <a:txBody>
                    <a:bodyPr/>
                    <a:lstStyle/>
                    <a:p>
                      <a:pPr algn="ctr"/>
                      <a:r>
                        <a:rPr lang="en-GB" sz="1200" dirty="0">
                          <a:solidFill>
                            <a:schemeClr val="tx1"/>
                          </a:solidFill>
                        </a:rPr>
                        <a:t>0.7%</a:t>
                      </a:r>
                    </a:p>
                  </a:txBody>
                  <a:tcPr>
                    <a:lnL w="12700" cap="flat" cmpd="sng" algn="ctr">
                      <a:solidFill>
                        <a:srgbClr val="0070AD"/>
                      </a:solidFill>
                      <a:prstDash val="solid"/>
                      <a:round/>
                      <a:headEnd type="none" w="med" len="med"/>
                      <a:tailEnd type="none" w="med" len="med"/>
                    </a:lnL>
                    <a:lnR w="12700" cap="flat" cmpd="sng" algn="ctr">
                      <a:solidFill>
                        <a:srgbClr val="0070AD"/>
                      </a:solidFill>
                      <a:prstDash val="solid"/>
                      <a:round/>
                      <a:headEnd type="none" w="med" len="med"/>
                      <a:tailEnd type="none" w="med" len="med"/>
                    </a:lnR>
                    <a:lnT w="12700" cap="flat" cmpd="sng" algn="ctr">
                      <a:solidFill>
                        <a:srgbClr val="0070AD"/>
                      </a:solidFill>
                      <a:prstDash val="solid"/>
                      <a:round/>
                      <a:headEnd type="none" w="med" len="med"/>
                      <a:tailEnd type="none" w="med" len="med"/>
                    </a:lnT>
                    <a:lnB w="12700" cap="flat" cmpd="sng" algn="ctr">
                      <a:solidFill>
                        <a:srgbClr val="0070AD"/>
                      </a:solidFill>
                      <a:prstDash val="solid"/>
                      <a:round/>
                      <a:headEnd type="none" w="med" len="med"/>
                      <a:tailEnd type="none" w="med" len="med"/>
                    </a:lnB>
                    <a:solidFill>
                      <a:schemeClr val="bg1"/>
                    </a:solidFill>
                  </a:tcPr>
                </a:tc>
                <a:tc>
                  <a:txBody>
                    <a:bodyPr/>
                    <a:lstStyle/>
                    <a:p>
                      <a:pPr algn="ctr"/>
                      <a:r>
                        <a:rPr lang="en-GB" sz="1200" dirty="0">
                          <a:solidFill>
                            <a:schemeClr val="tx1"/>
                          </a:solidFill>
                        </a:rPr>
                        <a:t>5.0%</a:t>
                      </a:r>
                    </a:p>
                  </a:txBody>
                  <a:tcPr>
                    <a:lnL w="12700" cap="flat" cmpd="sng" algn="ctr">
                      <a:solidFill>
                        <a:srgbClr val="0070AD"/>
                      </a:solidFill>
                      <a:prstDash val="solid"/>
                      <a:round/>
                      <a:headEnd type="none" w="med" len="med"/>
                      <a:tailEnd type="none" w="med" len="med"/>
                    </a:lnL>
                    <a:lnR w="12700" cap="flat" cmpd="sng" algn="ctr">
                      <a:solidFill>
                        <a:srgbClr val="0070AD"/>
                      </a:solidFill>
                      <a:prstDash val="solid"/>
                      <a:round/>
                      <a:headEnd type="none" w="med" len="med"/>
                      <a:tailEnd type="none" w="med" len="med"/>
                    </a:lnR>
                    <a:lnT w="12700" cap="flat" cmpd="sng" algn="ctr">
                      <a:solidFill>
                        <a:srgbClr val="0070AD"/>
                      </a:solidFill>
                      <a:prstDash val="solid"/>
                      <a:round/>
                      <a:headEnd type="none" w="med" len="med"/>
                      <a:tailEnd type="none" w="med" len="med"/>
                    </a:lnT>
                    <a:lnB w="12700" cap="flat" cmpd="sng" algn="ctr">
                      <a:solidFill>
                        <a:srgbClr val="0070AD"/>
                      </a:solidFill>
                      <a:prstDash val="solid"/>
                      <a:round/>
                      <a:headEnd type="none" w="med" len="med"/>
                      <a:tailEnd type="none" w="med" len="med"/>
                    </a:lnB>
                    <a:solidFill>
                      <a:schemeClr val="bg1"/>
                    </a:solidFill>
                  </a:tcPr>
                </a:tc>
                <a:tc>
                  <a:txBody>
                    <a:bodyPr/>
                    <a:lstStyle/>
                    <a:p>
                      <a:pPr algn="ctr"/>
                      <a:r>
                        <a:rPr lang="en-GB" sz="1200" dirty="0">
                          <a:solidFill>
                            <a:schemeClr val="tx1"/>
                          </a:solidFill>
                        </a:rPr>
                        <a:t>7.2%</a:t>
                      </a:r>
                    </a:p>
                  </a:txBody>
                  <a:tcPr>
                    <a:lnL w="12700" cap="flat" cmpd="sng" algn="ctr">
                      <a:solidFill>
                        <a:srgbClr val="0070AD"/>
                      </a:solidFill>
                      <a:prstDash val="solid"/>
                      <a:round/>
                      <a:headEnd type="none" w="med" len="med"/>
                      <a:tailEnd type="none" w="med" len="med"/>
                    </a:lnL>
                    <a:lnR w="12700" cap="flat" cmpd="sng" algn="ctr">
                      <a:solidFill>
                        <a:srgbClr val="0070AD"/>
                      </a:solidFill>
                      <a:prstDash val="solid"/>
                      <a:round/>
                      <a:headEnd type="none" w="med" len="med"/>
                      <a:tailEnd type="none" w="med" len="med"/>
                    </a:lnR>
                    <a:lnT w="12700" cap="flat" cmpd="sng" algn="ctr">
                      <a:solidFill>
                        <a:srgbClr val="0070AD"/>
                      </a:solidFill>
                      <a:prstDash val="solid"/>
                      <a:round/>
                      <a:headEnd type="none" w="med" len="med"/>
                      <a:tailEnd type="none" w="med" len="med"/>
                    </a:lnT>
                    <a:lnB w="12700" cap="flat" cmpd="sng" algn="ctr">
                      <a:solidFill>
                        <a:srgbClr val="0070AD"/>
                      </a:solidFill>
                      <a:prstDash val="solid"/>
                      <a:round/>
                      <a:headEnd type="none" w="med" len="med"/>
                      <a:tailEnd type="none" w="med" len="med"/>
                    </a:lnB>
                    <a:solidFill>
                      <a:schemeClr val="bg1"/>
                    </a:solidFill>
                  </a:tcPr>
                </a:tc>
                <a:tc>
                  <a:txBody>
                    <a:bodyPr/>
                    <a:lstStyle/>
                    <a:p>
                      <a:pPr algn="ctr"/>
                      <a:r>
                        <a:rPr lang="en-GB" sz="1200" dirty="0">
                          <a:solidFill>
                            <a:schemeClr val="tx1"/>
                          </a:solidFill>
                        </a:rPr>
                        <a:t>8.00%</a:t>
                      </a:r>
                    </a:p>
                  </a:txBody>
                  <a:tcPr>
                    <a:lnL w="12700" cap="flat" cmpd="sng" algn="ctr">
                      <a:solidFill>
                        <a:srgbClr val="0070AD"/>
                      </a:solidFill>
                      <a:prstDash val="solid"/>
                      <a:round/>
                      <a:headEnd type="none" w="med" len="med"/>
                      <a:tailEnd type="none" w="med" len="med"/>
                    </a:lnL>
                    <a:lnR w="12700" cap="flat" cmpd="sng" algn="ctr">
                      <a:solidFill>
                        <a:srgbClr val="0070AD"/>
                      </a:solidFill>
                      <a:prstDash val="solid"/>
                      <a:round/>
                      <a:headEnd type="none" w="med" len="med"/>
                      <a:tailEnd type="none" w="med" len="med"/>
                    </a:lnR>
                    <a:lnT w="12700" cap="flat" cmpd="sng" algn="ctr">
                      <a:solidFill>
                        <a:srgbClr val="0070AD"/>
                      </a:solidFill>
                      <a:prstDash val="solid"/>
                      <a:round/>
                      <a:headEnd type="none" w="med" len="med"/>
                      <a:tailEnd type="none" w="med" len="med"/>
                    </a:lnT>
                    <a:lnB w="12700" cap="flat" cmpd="sng" algn="ctr">
                      <a:solidFill>
                        <a:srgbClr val="0070AD"/>
                      </a:solidFill>
                      <a:prstDash val="solid"/>
                      <a:round/>
                      <a:headEnd type="none" w="med" len="med"/>
                      <a:tailEnd type="none" w="med" len="med"/>
                    </a:lnB>
                    <a:solidFill>
                      <a:schemeClr val="bg1"/>
                    </a:solidFill>
                  </a:tcPr>
                </a:tc>
                <a:tc>
                  <a:txBody>
                    <a:bodyPr/>
                    <a:lstStyle/>
                    <a:p>
                      <a:pPr algn="ctr"/>
                      <a:r>
                        <a:rPr lang="en-GB" sz="1200" dirty="0">
                          <a:solidFill>
                            <a:schemeClr val="tx1"/>
                          </a:solidFill>
                        </a:rPr>
                        <a:t>13.3%</a:t>
                      </a:r>
                    </a:p>
                  </a:txBody>
                  <a:tcPr>
                    <a:lnL w="12700" cap="flat" cmpd="sng" algn="ctr">
                      <a:solidFill>
                        <a:srgbClr val="0070AD"/>
                      </a:solidFill>
                      <a:prstDash val="solid"/>
                      <a:round/>
                      <a:headEnd type="none" w="med" len="med"/>
                      <a:tailEnd type="none" w="med" len="med"/>
                    </a:lnL>
                    <a:lnR w="12700" cap="flat" cmpd="sng" algn="ctr">
                      <a:solidFill>
                        <a:srgbClr val="0070AD"/>
                      </a:solidFill>
                      <a:prstDash val="solid"/>
                      <a:round/>
                      <a:headEnd type="none" w="med" len="med"/>
                      <a:tailEnd type="none" w="med" len="med"/>
                    </a:lnR>
                    <a:lnT w="12700" cap="flat" cmpd="sng" algn="ctr">
                      <a:solidFill>
                        <a:srgbClr val="0070AD"/>
                      </a:solidFill>
                      <a:prstDash val="solid"/>
                      <a:round/>
                      <a:headEnd type="none" w="med" len="med"/>
                      <a:tailEnd type="none" w="med" len="med"/>
                    </a:lnT>
                    <a:lnB w="12700" cap="flat" cmpd="sng" algn="ctr">
                      <a:solidFill>
                        <a:srgbClr val="0070AD"/>
                      </a:solidFill>
                      <a:prstDash val="solid"/>
                      <a:round/>
                      <a:headEnd type="none" w="med" len="med"/>
                      <a:tailEnd type="none" w="med" len="med"/>
                    </a:lnB>
                    <a:solidFill>
                      <a:schemeClr val="bg1"/>
                    </a:solidFill>
                  </a:tcPr>
                </a:tc>
                <a:tc>
                  <a:txBody>
                    <a:bodyPr/>
                    <a:lstStyle/>
                    <a:p>
                      <a:pPr algn="ctr"/>
                      <a:r>
                        <a:rPr lang="en-GB" sz="1200" dirty="0">
                          <a:solidFill>
                            <a:schemeClr val="tx1"/>
                          </a:solidFill>
                        </a:rPr>
                        <a:t>4.5%</a:t>
                      </a:r>
                    </a:p>
                  </a:txBody>
                  <a:tcPr>
                    <a:lnL w="12700" cap="flat" cmpd="sng" algn="ctr">
                      <a:solidFill>
                        <a:srgbClr val="0070AD"/>
                      </a:solidFill>
                      <a:prstDash val="solid"/>
                      <a:round/>
                      <a:headEnd type="none" w="med" len="med"/>
                      <a:tailEnd type="none" w="med" len="med"/>
                    </a:lnL>
                    <a:lnR w="12700" cap="flat" cmpd="sng" algn="ctr">
                      <a:solidFill>
                        <a:srgbClr val="0070AD"/>
                      </a:solidFill>
                      <a:prstDash val="solid"/>
                      <a:round/>
                      <a:headEnd type="none" w="med" len="med"/>
                      <a:tailEnd type="none" w="med" len="med"/>
                    </a:lnR>
                    <a:lnT w="12700" cap="flat" cmpd="sng" algn="ctr">
                      <a:solidFill>
                        <a:srgbClr val="0070AD"/>
                      </a:solidFill>
                      <a:prstDash val="solid"/>
                      <a:round/>
                      <a:headEnd type="none" w="med" len="med"/>
                      <a:tailEnd type="none" w="med" len="med"/>
                    </a:lnT>
                    <a:lnB w="12700" cap="flat" cmpd="sng" algn="ctr">
                      <a:solidFill>
                        <a:srgbClr val="0070AD"/>
                      </a:solidFill>
                      <a:prstDash val="solid"/>
                      <a:round/>
                      <a:headEnd type="none" w="med" len="med"/>
                      <a:tailEnd type="none" w="med" len="med"/>
                    </a:lnB>
                    <a:solidFill>
                      <a:schemeClr val="bg1"/>
                    </a:solidFill>
                  </a:tcPr>
                </a:tc>
                <a:tc>
                  <a:txBody>
                    <a:bodyPr/>
                    <a:lstStyle/>
                    <a:p>
                      <a:pPr algn="ctr"/>
                      <a:r>
                        <a:rPr lang="en-GB" sz="1200" dirty="0">
                          <a:solidFill>
                            <a:schemeClr val="tx1"/>
                          </a:solidFill>
                        </a:rPr>
                        <a:t>88.4%</a:t>
                      </a:r>
                    </a:p>
                  </a:txBody>
                  <a:tcPr>
                    <a:lnL w="12700" cap="flat" cmpd="sng" algn="ctr">
                      <a:solidFill>
                        <a:srgbClr val="0070AD"/>
                      </a:solidFill>
                      <a:prstDash val="solid"/>
                      <a:round/>
                      <a:headEnd type="none" w="med" len="med"/>
                      <a:tailEnd type="none" w="med" len="med"/>
                    </a:lnL>
                    <a:lnR w="12700" cap="flat" cmpd="sng" algn="ctr">
                      <a:solidFill>
                        <a:srgbClr val="0070AD"/>
                      </a:solidFill>
                      <a:prstDash val="solid"/>
                      <a:round/>
                      <a:headEnd type="none" w="med" len="med"/>
                      <a:tailEnd type="none" w="med" len="med"/>
                    </a:lnR>
                    <a:lnT w="12700" cap="flat" cmpd="sng" algn="ctr">
                      <a:solidFill>
                        <a:srgbClr val="0070AD"/>
                      </a:solidFill>
                      <a:prstDash val="solid"/>
                      <a:round/>
                      <a:headEnd type="none" w="med" len="med"/>
                      <a:tailEnd type="none" w="med" len="med"/>
                    </a:lnT>
                    <a:lnB w="12700" cap="flat" cmpd="sng" algn="ctr">
                      <a:solidFill>
                        <a:srgbClr val="0070AD"/>
                      </a:solidFill>
                      <a:prstDash val="solid"/>
                      <a:round/>
                      <a:headEnd type="none" w="med" len="med"/>
                      <a:tailEnd type="none" w="med" len="med"/>
                    </a:lnB>
                    <a:solidFill>
                      <a:schemeClr val="bg1"/>
                    </a:solidFill>
                  </a:tcPr>
                </a:tc>
                <a:extLst>
                  <a:ext uri="{0D108BD9-81ED-4DB2-BD59-A6C34878D82A}">
                    <a16:rowId xmlns:a16="http://schemas.microsoft.com/office/drawing/2014/main" val="2070857995"/>
                  </a:ext>
                </a:extLst>
              </a:tr>
              <a:tr h="370840">
                <a:tc>
                  <a:txBody>
                    <a:bodyPr/>
                    <a:lstStyle/>
                    <a:p>
                      <a:pPr algn="ctr"/>
                      <a:r>
                        <a:rPr lang="en-GB" sz="1200" dirty="0">
                          <a:solidFill>
                            <a:schemeClr val="tx1"/>
                          </a:solidFill>
                        </a:rPr>
                        <a:t>£0.31 p/h</a:t>
                      </a:r>
                    </a:p>
                  </a:txBody>
                  <a:tcPr>
                    <a:lnL w="12700" cap="flat" cmpd="sng" algn="ctr">
                      <a:solidFill>
                        <a:srgbClr val="0070AD"/>
                      </a:solidFill>
                      <a:prstDash val="solid"/>
                      <a:round/>
                      <a:headEnd type="none" w="med" len="med"/>
                      <a:tailEnd type="none" w="med" len="med"/>
                    </a:lnL>
                    <a:lnR w="12700" cap="flat" cmpd="sng" algn="ctr">
                      <a:solidFill>
                        <a:srgbClr val="0070AD"/>
                      </a:solidFill>
                      <a:prstDash val="solid"/>
                      <a:round/>
                      <a:headEnd type="none" w="med" len="med"/>
                      <a:tailEnd type="none" w="med" len="med"/>
                    </a:lnR>
                    <a:lnT w="12700" cap="flat" cmpd="sng" algn="ctr">
                      <a:solidFill>
                        <a:srgbClr val="0070AD"/>
                      </a:solidFill>
                      <a:prstDash val="solid"/>
                      <a:round/>
                      <a:headEnd type="none" w="med" len="med"/>
                      <a:tailEnd type="none" w="med" len="med"/>
                    </a:lnT>
                    <a:lnB w="12700" cap="flat" cmpd="sng" algn="ctr">
                      <a:solidFill>
                        <a:srgbClr val="0070AD"/>
                      </a:solidFill>
                      <a:prstDash val="solid"/>
                      <a:round/>
                      <a:headEnd type="none" w="med" len="med"/>
                      <a:tailEnd type="none" w="med" len="med"/>
                    </a:lnB>
                    <a:solidFill>
                      <a:schemeClr val="bg1"/>
                    </a:solidFill>
                  </a:tcPr>
                </a:tc>
                <a:tc>
                  <a:txBody>
                    <a:bodyPr/>
                    <a:lstStyle/>
                    <a:p>
                      <a:pPr algn="ctr"/>
                      <a:r>
                        <a:rPr lang="en-GB" sz="1200" dirty="0">
                          <a:solidFill>
                            <a:schemeClr val="tx1"/>
                          </a:solidFill>
                        </a:rPr>
                        <a:t>£0.17 p/h</a:t>
                      </a:r>
                    </a:p>
                  </a:txBody>
                  <a:tcPr>
                    <a:lnL w="12700" cap="flat" cmpd="sng" algn="ctr">
                      <a:solidFill>
                        <a:srgbClr val="0070AD"/>
                      </a:solidFill>
                      <a:prstDash val="solid"/>
                      <a:round/>
                      <a:headEnd type="none" w="med" len="med"/>
                      <a:tailEnd type="none" w="med" len="med"/>
                    </a:lnL>
                    <a:lnR w="12700" cap="flat" cmpd="sng" algn="ctr">
                      <a:solidFill>
                        <a:srgbClr val="0070AD"/>
                      </a:solidFill>
                      <a:prstDash val="solid"/>
                      <a:round/>
                      <a:headEnd type="none" w="med" len="med"/>
                      <a:tailEnd type="none" w="med" len="med"/>
                    </a:lnR>
                    <a:lnT w="12700" cap="flat" cmpd="sng" algn="ctr">
                      <a:solidFill>
                        <a:srgbClr val="0070AD"/>
                      </a:solidFill>
                      <a:prstDash val="solid"/>
                      <a:round/>
                      <a:headEnd type="none" w="med" len="med"/>
                      <a:tailEnd type="none" w="med" len="med"/>
                    </a:lnT>
                    <a:lnB w="12700" cap="flat" cmpd="sng" algn="ctr">
                      <a:solidFill>
                        <a:srgbClr val="0070AD"/>
                      </a:solidFill>
                      <a:prstDash val="solid"/>
                      <a:round/>
                      <a:headEnd type="none" w="med" len="med"/>
                      <a:tailEnd type="none" w="med" len="med"/>
                    </a:lnB>
                    <a:solidFill>
                      <a:schemeClr val="bg1"/>
                    </a:solidFill>
                  </a:tcPr>
                </a:tc>
                <a:tc>
                  <a:txBody>
                    <a:bodyPr/>
                    <a:lstStyle/>
                    <a:p>
                      <a:pPr algn="ctr"/>
                      <a:r>
                        <a:rPr lang="en-GB" sz="1200" dirty="0">
                          <a:solidFill>
                            <a:schemeClr val="tx1"/>
                          </a:solidFill>
                        </a:rPr>
                        <a:t>£0.21</a:t>
                      </a:r>
                      <a:r>
                        <a:rPr lang="en-GB" sz="1200" baseline="0" dirty="0">
                          <a:solidFill>
                            <a:schemeClr val="tx1"/>
                          </a:solidFill>
                        </a:rPr>
                        <a:t> p/h</a:t>
                      </a:r>
                      <a:endParaRPr lang="en-GB" sz="1200" dirty="0">
                        <a:solidFill>
                          <a:schemeClr val="tx1"/>
                        </a:solidFill>
                      </a:endParaRPr>
                    </a:p>
                  </a:txBody>
                  <a:tcPr>
                    <a:lnL w="12700" cap="flat" cmpd="sng" algn="ctr">
                      <a:solidFill>
                        <a:srgbClr val="0070AD"/>
                      </a:solidFill>
                      <a:prstDash val="solid"/>
                      <a:round/>
                      <a:headEnd type="none" w="med" len="med"/>
                      <a:tailEnd type="none" w="med" len="med"/>
                    </a:lnL>
                    <a:lnR w="12700" cap="flat" cmpd="sng" algn="ctr">
                      <a:solidFill>
                        <a:srgbClr val="0070AD"/>
                      </a:solidFill>
                      <a:prstDash val="solid"/>
                      <a:round/>
                      <a:headEnd type="none" w="med" len="med"/>
                      <a:tailEnd type="none" w="med" len="med"/>
                    </a:lnR>
                    <a:lnT w="12700" cap="flat" cmpd="sng" algn="ctr">
                      <a:solidFill>
                        <a:srgbClr val="0070AD"/>
                      </a:solidFill>
                      <a:prstDash val="solid"/>
                      <a:round/>
                      <a:headEnd type="none" w="med" len="med"/>
                      <a:tailEnd type="none" w="med" len="med"/>
                    </a:lnT>
                    <a:lnB w="12700" cap="flat" cmpd="sng" algn="ctr">
                      <a:solidFill>
                        <a:srgbClr val="0070AD"/>
                      </a:solidFill>
                      <a:prstDash val="solid"/>
                      <a:round/>
                      <a:headEnd type="none" w="med" len="med"/>
                      <a:tailEnd type="none" w="med" len="med"/>
                    </a:lnB>
                    <a:solidFill>
                      <a:schemeClr val="bg1"/>
                    </a:solidFill>
                  </a:tcPr>
                </a:tc>
                <a:tc>
                  <a:txBody>
                    <a:bodyPr/>
                    <a:lstStyle/>
                    <a:p>
                      <a:pPr algn="ctr"/>
                      <a:r>
                        <a:rPr lang="en-GB" sz="1200" dirty="0">
                          <a:solidFill>
                            <a:schemeClr val="tx1"/>
                          </a:solidFill>
                        </a:rPr>
                        <a:t>£1.83 p/h</a:t>
                      </a:r>
                    </a:p>
                  </a:txBody>
                  <a:tcPr>
                    <a:lnL w="12700" cap="flat" cmpd="sng" algn="ctr">
                      <a:solidFill>
                        <a:srgbClr val="0070AD"/>
                      </a:solidFill>
                      <a:prstDash val="solid"/>
                      <a:round/>
                      <a:headEnd type="none" w="med" len="med"/>
                      <a:tailEnd type="none" w="med" len="med"/>
                    </a:lnL>
                    <a:lnR w="12700" cap="flat" cmpd="sng" algn="ctr">
                      <a:solidFill>
                        <a:srgbClr val="0070AD"/>
                      </a:solidFill>
                      <a:prstDash val="solid"/>
                      <a:round/>
                      <a:headEnd type="none" w="med" len="med"/>
                      <a:tailEnd type="none" w="med" len="med"/>
                    </a:lnR>
                    <a:lnT w="12700" cap="flat" cmpd="sng" algn="ctr">
                      <a:solidFill>
                        <a:srgbClr val="0070AD"/>
                      </a:solidFill>
                      <a:prstDash val="solid"/>
                      <a:round/>
                      <a:headEnd type="none" w="med" len="med"/>
                      <a:tailEnd type="none" w="med" len="med"/>
                    </a:lnT>
                    <a:lnB w="12700" cap="flat" cmpd="sng" algn="ctr">
                      <a:solidFill>
                        <a:srgbClr val="0070AD"/>
                      </a:solidFill>
                      <a:prstDash val="solid"/>
                      <a:round/>
                      <a:headEnd type="none" w="med" len="med"/>
                      <a:tailEnd type="none" w="med" len="med"/>
                    </a:lnB>
                    <a:solidFill>
                      <a:schemeClr val="bg1"/>
                    </a:solidFill>
                  </a:tcPr>
                </a:tc>
                <a:tc>
                  <a:txBody>
                    <a:bodyPr/>
                    <a:lstStyle/>
                    <a:p>
                      <a:pPr algn="ctr"/>
                      <a:r>
                        <a:rPr lang="en-GB" sz="1200" dirty="0">
                          <a:solidFill>
                            <a:schemeClr val="tx1"/>
                          </a:solidFill>
                        </a:rPr>
                        <a:t>£3.14 p/h</a:t>
                      </a:r>
                    </a:p>
                  </a:txBody>
                  <a:tcPr>
                    <a:lnL w="12700" cap="flat" cmpd="sng" algn="ctr">
                      <a:solidFill>
                        <a:srgbClr val="0070AD"/>
                      </a:solidFill>
                      <a:prstDash val="solid"/>
                      <a:round/>
                      <a:headEnd type="none" w="med" len="med"/>
                      <a:tailEnd type="none" w="med" len="med"/>
                    </a:lnL>
                    <a:lnR w="12700" cap="flat" cmpd="sng" algn="ctr">
                      <a:solidFill>
                        <a:srgbClr val="0070AD"/>
                      </a:solidFill>
                      <a:prstDash val="solid"/>
                      <a:round/>
                      <a:headEnd type="none" w="med" len="med"/>
                      <a:tailEnd type="none" w="med" len="med"/>
                    </a:lnR>
                    <a:lnT w="12700" cap="flat" cmpd="sng" algn="ctr">
                      <a:solidFill>
                        <a:srgbClr val="0070AD"/>
                      </a:solidFill>
                      <a:prstDash val="solid"/>
                      <a:round/>
                      <a:headEnd type="none" w="med" len="med"/>
                      <a:tailEnd type="none" w="med" len="med"/>
                    </a:lnT>
                    <a:lnB w="12700" cap="flat" cmpd="sng" algn="ctr">
                      <a:solidFill>
                        <a:srgbClr val="0070AD"/>
                      </a:solidFill>
                      <a:prstDash val="solid"/>
                      <a:round/>
                      <a:headEnd type="none" w="med" len="med"/>
                      <a:tailEnd type="none" w="med" len="med"/>
                    </a:lnB>
                    <a:solidFill>
                      <a:schemeClr val="bg1"/>
                    </a:solidFill>
                  </a:tcPr>
                </a:tc>
                <a:tc>
                  <a:txBody>
                    <a:bodyPr/>
                    <a:lstStyle/>
                    <a:p>
                      <a:pPr algn="ctr"/>
                      <a:r>
                        <a:rPr lang="en-GB" sz="1200" dirty="0">
                          <a:solidFill>
                            <a:schemeClr val="tx1"/>
                          </a:solidFill>
                        </a:rPr>
                        <a:t>£4.25 p/h</a:t>
                      </a:r>
                    </a:p>
                  </a:txBody>
                  <a:tcPr>
                    <a:lnL w="12700" cap="flat" cmpd="sng" algn="ctr">
                      <a:solidFill>
                        <a:srgbClr val="0070AD"/>
                      </a:solidFill>
                      <a:prstDash val="solid"/>
                      <a:round/>
                      <a:headEnd type="none" w="med" len="med"/>
                      <a:tailEnd type="none" w="med" len="med"/>
                    </a:lnL>
                    <a:lnR w="12700" cap="flat" cmpd="sng" algn="ctr">
                      <a:solidFill>
                        <a:srgbClr val="0070AD"/>
                      </a:solidFill>
                      <a:prstDash val="solid"/>
                      <a:round/>
                      <a:headEnd type="none" w="med" len="med"/>
                      <a:tailEnd type="none" w="med" len="med"/>
                    </a:lnR>
                    <a:lnT w="12700" cap="flat" cmpd="sng" algn="ctr">
                      <a:solidFill>
                        <a:srgbClr val="0070AD"/>
                      </a:solidFill>
                      <a:prstDash val="solid"/>
                      <a:round/>
                      <a:headEnd type="none" w="med" len="med"/>
                      <a:tailEnd type="none" w="med" len="med"/>
                    </a:lnT>
                    <a:lnB w="12700" cap="flat" cmpd="sng" algn="ctr">
                      <a:solidFill>
                        <a:srgbClr val="0070AD"/>
                      </a:solidFill>
                      <a:prstDash val="solid"/>
                      <a:round/>
                      <a:headEnd type="none" w="med" len="med"/>
                      <a:tailEnd type="none" w="med" len="med"/>
                    </a:lnB>
                    <a:solidFill>
                      <a:schemeClr val="bg1"/>
                    </a:solidFill>
                  </a:tcPr>
                </a:tc>
                <a:tc>
                  <a:txBody>
                    <a:bodyPr/>
                    <a:lstStyle/>
                    <a:p>
                      <a:pPr algn="ctr"/>
                      <a:r>
                        <a:rPr lang="en-GB" sz="1200" dirty="0">
                          <a:solidFill>
                            <a:schemeClr val="tx1"/>
                          </a:solidFill>
                        </a:rPr>
                        <a:t>£4.55 p/h</a:t>
                      </a:r>
                    </a:p>
                  </a:txBody>
                  <a:tcPr>
                    <a:lnL w="12700" cap="flat" cmpd="sng" algn="ctr">
                      <a:solidFill>
                        <a:srgbClr val="0070AD"/>
                      </a:solidFill>
                      <a:prstDash val="solid"/>
                      <a:round/>
                      <a:headEnd type="none" w="med" len="med"/>
                      <a:tailEnd type="none" w="med" len="med"/>
                    </a:lnL>
                    <a:lnR w="12700" cap="flat" cmpd="sng" algn="ctr">
                      <a:solidFill>
                        <a:srgbClr val="0070AD"/>
                      </a:solidFill>
                      <a:prstDash val="solid"/>
                      <a:round/>
                      <a:headEnd type="none" w="med" len="med"/>
                      <a:tailEnd type="none" w="med" len="med"/>
                    </a:lnR>
                    <a:lnT w="12700" cap="flat" cmpd="sng" algn="ctr">
                      <a:solidFill>
                        <a:srgbClr val="0070AD"/>
                      </a:solidFill>
                      <a:prstDash val="solid"/>
                      <a:round/>
                      <a:headEnd type="none" w="med" len="med"/>
                      <a:tailEnd type="none" w="med" len="med"/>
                    </a:lnT>
                    <a:lnB w="12700" cap="flat" cmpd="sng" algn="ctr">
                      <a:solidFill>
                        <a:srgbClr val="0070AD"/>
                      </a:solidFill>
                      <a:prstDash val="solid"/>
                      <a:round/>
                      <a:headEnd type="none" w="med" len="med"/>
                      <a:tailEnd type="none" w="med" len="med"/>
                    </a:lnB>
                    <a:solidFill>
                      <a:schemeClr val="bg1"/>
                    </a:solidFill>
                  </a:tcPr>
                </a:tc>
                <a:tc>
                  <a:txBody>
                    <a:bodyPr/>
                    <a:lstStyle/>
                    <a:p>
                      <a:pPr algn="ctr"/>
                      <a:r>
                        <a:rPr lang="en-GB" sz="1200" dirty="0">
                          <a:solidFill>
                            <a:schemeClr val="tx1"/>
                          </a:solidFill>
                        </a:rPr>
                        <a:t>£2.52 p/h</a:t>
                      </a:r>
                    </a:p>
                  </a:txBody>
                  <a:tcPr>
                    <a:lnL w="12700" cap="flat" cmpd="sng" algn="ctr">
                      <a:solidFill>
                        <a:srgbClr val="0070AD"/>
                      </a:solidFill>
                      <a:prstDash val="solid"/>
                      <a:round/>
                      <a:headEnd type="none" w="med" len="med"/>
                      <a:tailEnd type="none" w="med" len="med"/>
                    </a:lnL>
                    <a:lnR w="12700" cap="flat" cmpd="sng" algn="ctr">
                      <a:solidFill>
                        <a:srgbClr val="0070AD"/>
                      </a:solidFill>
                      <a:prstDash val="solid"/>
                      <a:round/>
                      <a:headEnd type="none" w="med" len="med"/>
                      <a:tailEnd type="none" w="med" len="med"/>
                    </a:lnR>
                    <a:lnT w="12700" cap="flat" cmpd="sng" algn="ctr">
                      <a:solidFill>
                        <a:srgbClr val="0070AD"/>
                      </a:solidFill>
                      <a:prstDash val="solid"/>
                      <a:round/>
                      <a:headEnd type="none" w="med" len="med"/>
                      <a:tailEnd type="none" w="med" len="med"/>
                    </a:lnT>
                    <a:lnB w="12700" cap="flat" cmpd="sng" algn="ctr">
                      <a:solidFill>
                        <a:srgbClr val="0070AD"/>
                      </a:solidFill>
                      <a:prstDash val="solid"/>
                      <a:round/>
                      <a:headEnd type="none" w="med" len="med"/>
                      <a:tailEnd type="none" w="med" len="med"/>
                    </a:lnB>
                    <a:solidFill>
                      <a:schemeClr val="bg1"/>
                    </a:solidFill>
                  </a:tcPr>
                </a:tc>
                <a:tc>
                  <a:txBody>
                    <a:bodyPr/>
                    <a:lstStyle/>
                    <a:p>
                      <a:pPr algn="ctr"/>
                      <a:r>
                        <a:rPr lang="en-GB" sz="1200" dirty="0">
                          <a:solidFill>
                            <a:schemeClr val="tx1"/>
                          </a:solidFill>
                        </a:rPr>
                        <a:t>£54.60ph</a:t>
                      </a:r>
                    </a:p>
                  </a:txBody>
                  <a:tcPr>
                    <a:lnL w="12700" cap="flat" cmpd="sng" algn="ctr">
                      <a:solidFill>
                        <a:srgbClr val="0070AD"/>
                      </a:solidFill>
                      <a:prstDash val="solid"/>
                      <a:round/>
                      <a:headEnd type="none" w="med" len="med"/>
                      <a:tailEnd type="none" w="med" len="med"/>
                    </a:lnL>
                    <a:lnR w="12700" cap="flat" cmpd="sng" algn="ctr">
                      <a:solidFill>
                        <a:srgbClr val="0070AD"/>
                      </a:solidFill>
                      <a:prstDash val="solid"/>
                      <a:round/>
                      <a:headEnd type="none" w="med" len="med"/>
                      <a:tailEnd type="none" w="med" len="med"/>
                    </a:lnR>
                    <a:lnT w="12700" cap="flat" cmpd="sng" algn="ctr">
                      <a:solidFill>
                        <a:srgbClr val="0070AD"/>
                      </a:solidFill>
                      <a:prstDash val="solid"/>
                      <a:round/>
                      <a:headEnd type="none" w="med" len="med"/>
                      <a:tailEnd type="none" w="med" len="med"/>
                    </a:lnT>
                    <a:lnB w="12700" cap="flat" cmpd="sng" algn="ctr">
                      <a:solidFill>
                        <a:srgbClr val="0070AD"/>
                      </a:solidFill>
                      <a:prstDash val="solid"/>
                      <a:round/>
                      <a:headEnd type="none" w="med" len="med"/>
                      <a:tailEnd type="none" w="med" len="med"/>
                    </a:lnB>
                    <a:solidFill>
                      <a:schemeClr val="bg1"/>
                    </a:solidFill>
                  </a:tcPr>
                </a:tc>
                <a:extLst>
                  <a:ext uri="{0D108BD9-81ED-4DB2-BD59-A6C34878D82A}">
                    <a16:rowId xmlns:a16="http://schemas.microsoft.com/office/drawing/2014/main" val="4105320176"/>
                  </a:ext>
                </a:extLst>
              </a:tr>
            </a:tbl>
          </a:graphicData>
        </a:graphic>
      </p:graphicFrame>
      <p:pic>
        <p:nvPicPr>
          <p:cNvPr id="8" name="Picture 7">
            <a:extLst>
              <a:ext uri="{C183D7F6-B498-43B3-948B-1728B52AA6E4}">
                <adec:decorative xmlns:adec="http://schemas.microsoft.com/office/drawing/2017/decorative" val="1"/>
              </a:ext>
            </a:extLst>
          </p:cNvPr>
          <p:cNvPicPr>
            <a:picLocks noChangeAspect="1"/>
          </p:cNvPicPr>
          <p:nvPr/>
        </p:nvPicPr>
        <p:blipFill rotWithShape="1">
          <a:blip r:embed="rId3"/>
          <a:srcRect l="2641" t="18964" r="88873" b="39215"/>
          <a:stretch/>
        </p:blipFill>
        <p:spPr>
          <a:xfrm>
            <a:off x="683079" y="4450705"/>
            <a:ext cx="460001" cy="639714"/>
          </a:xfrm>
          <a:prstGeom prst="rect">
            <a:avLst/>
          </a:prstGeom>
        </p:spPr>
      </p:pic>
      <p:pic>
        <p:nvPicPr>
          <p:cNvPr id="19" name="Picture 18">
            <a:extLst>
              <a:ext uri="{FF2B5EF4-FFF2-40B4-BE49-F238E27FC236}">
                <a16:creationId xmlns:a16="http://schemas.microsoft.com/office/drawing/2014/main" id="{469D632B-8681-7069-D186-85829B43B7C2}"/>
              </a:ext>
              <a:ext uri="{C183D7F6-B498-43B3-948B-1728B52AA6E4}">
                <adec:decorative xmlns:adec="http://schemas.microsoft.com/office/drawing/2017/decorative" val="1"/>
              </a:ext>
            </a:extLst>
          </p:cNvPr>
          <p:cNvPicPr>
            <a:picLocks noChangeAspect="1"/>
          </p:cNvPicPr>
          <p:nvPr/>
        </p:nvPicPr>
        <p:blipFill rotWithShape="1">
          <a:blip r:embed="rId3"/>
          <a:srcRect l="2641" t="18964" r="88873" b="39215"/>
          <a:stretch/>
        </p:blipFill>
        <p:spPr>
          <a:xfrm>
            <a:off x="1994153" y="4450705"/>
            <a:ext cx="460001" cy="639714"/>
          </a:xfrm>
          <a:prstGeom prst="rect">
            <a:avLst/>
          </a:prstGeom>
        </p:spPr>
      </p:pic>
      <p:pic>
        <p:nvPicPr>
          <p:cNvPr id="20" name="Picture 19">
            <a:extLst>
              <a:ext uri="{FF2B5EF4-FFF2-40B4-BE49-F238E27FC236}">
                <a16:creationId xmlns:a16="http://schemas.microsoft.com/office/drawing/2014/main" id="{EAC0FC13-CE7C-CC00-6112-2F89EEFE643B}"/>
              </a:ext>
              <a:ext uri="{C183D7F6-B498-43B3-948B-1728B52AA6E4}">
                <adec:decorative xmlns:adec="http://schemas.microsoft.com/office/drawing/2017/decorative" val="1"/>
              </a:ext>
            </a:extLst>
          </p:cNvPr>
          <p:cNvPicPr>
            <a:picLocks noChangeAspect="1"/>
          </p:cNvPicPr>
          <p:nvPr/>
        </p:nvPicPr>
        <p:blipFill rotWithShape="1">
          <a:blip r:embed="rId3"/>
          <a:srcRect l="2641" t="18964" r="88873" b="39215"/>
          <a:stretch/>
        </p:blipFill>
        <p:spPr>
          <a:xfrm>
            <a:off x="3232074" y="4449580"/>
            <a:ext cx="460001" cy="639714"/>
          </a:xfrm>
          <a:prstGeom prst="rect">
            <a:avLst/>
          </a:prstGeom>
        </p:spPr>
      </p:pic>
      <p:pic>
        <p:nvPicPr>
          <p:cNvPr id="21" name="Picture 20">
            <a:extLst>
              <a:ext uri="{FF2B5EF4-FFF2-40B4-BE49-F238E27FC236}">
                <a16:creationId xmlns:a16="http://schemas.microsoft.com/office/drawing/2014/main" id="{D0B9374D-31C8-9806-F3A4-22DE4DFA6AC0}"/>
              </a:ext>
              <a:ext uri="{C183D7F6-B498-43B3-948B-1728B52AA6E4}">
                <adec:decorative xmlns:adec="http://schemas.microsoft.com/office/drawing/2017/decorative" val="1"/>
              </a:ext>
            </a:extLst>
          </p:cNvPr>
          <p:cNvPicPr>
            <a:picLocks noChangeAspect="1"/>
          </p:cNvPicPr>
          <p:nvPr/>
        </p:nvPicPr>
        <p:blipFill rotWithShape="1">
          <a:blip r:embed="rId3"/>
          <a:srcRect l="2641" t="18964" r="88873" b="39215"/>
          <a:stretch/>
        </p:blipFill>
        <p:spPr>
          <a:xfrm>
            <a:off x="4543148" y="4449580"/>
            <a:ext cx="460001" cy="639714"/>
          </a:xfrm>
          <a:prstGeom prst="rect">
            <a:avLst/>
          </a:prstGeom>
        </p:spPr>
      </p:pic>
      <p:pic>
        <p:nvPicPr>
          <p:cNvPr id="22" name="Picture 21">
            <a:extLst>
              <a:ext uri="{FF2B5EF4-FFF2-40B4-BE49-F238E27FC236}">
                <a16:creationId xmlns:a16="http://schemas.microsoft.com/office/drawing/2014/main" id="{F6DA8697-90D4-B978-D855-C8D9092CD90D}"/>
              </a:ext>
              <a:ext uri="{C183D7F6-B498-43B3-948B-1728B52AA6E4}">
                <adec:decorative xmlns:adec="http://schemas.microsoft.com/office/drawing/2017/decorative" val="1"/>
              </a:ext>
            </a:extLst>
          </p:cNvPr>
          <p:cNvPicPr>
            <a:picLocks noChangeAspect="1"/>
          </p:cNvPicPr>
          <p:nvPr/>
        </p:nvPicPr>
        <p:blipFill rotWithShape="1">
          <a:blip r:embed="rId3"/>
          <a:srcRect l="2641" t="18964" r="88873" b="39215"/>
          <a:stretch/>
        </p:blipFill>
        <p:spPr>
          <a:xfrm>
            <a:off x="5877779" y="4450705"/>
            <a:ext cx="460001" cy="639714"/>
          </a:xfrm>
          <a:prstGeom prst="rect">
            <a:avLst/>
          </a:prstGeom>
        </p:spPr>
      </p:pic>
      <p:pic>
        <p:nvPicPr>
          <p:cNvPr id="23" name="Picture 22">
            <a:extLst>
              <a:ext uri="{FF2B5EF4-FFF2-40B4-BE49-F238E27FC236}">
                <a16:creationId xmlns:a16="http://schemas.microsoft.com/office/drawing/2014/main" id="{45F8581A-1BEB-C6E5-663E-F9DF09559127}"/>
              </a:ext>
              <a:ext uri="{C183D7F6-B498-43B3-948B-1728B52AA6E4}">
                <adec:decorative xmlns:adec="http://schemas.microsoft.com/office/drawing/2017/decorative" val="1"/>
              </a:ext>
            </a:extLst>
          </p:cNvPr>
          <p:cNvPicPr>
            <a:picLocks noChangeAspect="1"/>
          </p:cNvPicPr>
          <p:nvPr/>
        </p:nvPicPr>
        <p:blipFill rotWithShape="1">
          <a:blip r:embed="rId3"/>
          <a:srcRect l="2641" t="18964" r="88873" b="39215"/>
          <a:stretch/>
        </p:blipFill>
        <p:spPr>
          <a:xfrm>
            <a:off x="7188853" y="4450705"/>
            <a:ext cx="460001" cy="639714"/>
          </a:xfrm>
          <a:prstGeom prst="rect">
            <a:avLst/>
          </a:prstGeom>
        </p:spPr>
      </p:pic>
      <p:pic>
        <p:nvPicPr>
          <p:cNvPr id="24" name="Picture 23">
            <a:extLst>
              <a:ext uri="{FF2B5EF4-FFF2-40B4-BE49-F238E27FC236}">
                <a16:creationId xmlns:a16="http://schemas.microsoft.com/office/drawing/2014/main" id="{5D86E9CA-DA4D-EA83-533F-FC5BDBC87339}"/>
              </a:ext>
              <a:ext uri="{C183D7F6-B498-43B3-948B-1728B52AA6E4}">
                <adec:decorative xmlns:adec="http://schemas.microsoft.com/office/drawing/2017/decorative" val="1"/>
              </a:ext>
            </a:extLst>
          </p:cNvPr>
          <p:cNvPicPr>
            <a:picLocks noChangeAspect="1"/>
          </p:cNvPicPr>
          <p:nvPr/>
        </p:nvPicPr>
        <p:blipFill rotWithShape="1">
          <a:blip r:embed="rId3"/>
          <a:srcRect l="2641" t="18964" r="88873" b="39215"/>
          <a:stretch/>
        </p:blipFill>
        <p:spPr>
          <a:xfrm>
            <a:off x="8339434" y="4450705"/>
            <a:ext cx="460001" cy="639714"/>
          </a:xfrm>
          <a:prstGeom prst="rect">
            <a:avLst/>
          </a:prstGeom>
        </p:spPr>
      </p:pic>
      <p:pic>
        <p:nvPicPr>
          <p:cNvPr id="25" name="Picture 24">
            <a:extLst>
              <a:ext uri="{FF2B5EF4-FFF2-40B4-BE49-F238E27FC236}">
                <a16:creationId xmlns:a16="http://schemas.microsoft.com/office/drawing/2014/main" id="{7009FA65-0574-ACD5-B113-8B198F1A05FA}"/>
              </a:ext>
              <a:ext uri="{C183D7F6-B498-43B3-948B-1728B52AA6E4}">
                <adec:decorative xmlns:adec="http://schemas.microsoft.com/office/drawing/2017/decorative" val="1"/>
              </a:ext>
            </a:extLst>
          </p:cNvPr>
          <p:cNvPicPr>
            <a:picLocks noChangeAspect="1"/>
          </p:cNvPicPr>
          <p:nvPr/>
        </p:nvPicPr>
        <p:blipFill rotWithShape="1">
          <a:blip r:embed="rId3"/>
          <a:srcRect l="2641" t="18964" r="88873" b="39215"/>
          <a:stretch/>
        </p:blipFill>
        <p:spPr>
          <a:xfrm>
            <a:off x="9650508" y="4450705"/>
            <a:ext cx="460001" cy="639714"/>
          </a:xfrm>
          <a:prstGeom prst="rect">
            <a:avLst/>
          </a:prstGeom>
        </p:spPr>
      </p:pic>
      <p:pic>
        <p:nvPicPr>
          <p:cNvPr id="26" name="Picture 25">
            <a:extLst>
              <a:ext uri="{FF2B5EF4-FFF2-40B4-BE49-F238E27FC236}">
                <a16:creationId xmlns:a16="http://schemas.microsoft.com/office/drawing/2014/main" id="{EDD1FB3F-E6C1-5891-108B-A3036E00CCBF}"/>
              </a:ext>
              <a:ext uri="{C183D7F6-B498-43B3-948B-1728B52AA6E4}">
                <adec:decorative xmlns:adec="http://schemas.microsoft.com/office/drawing/2017/decorative" val="1"/>
              </a:ext>
            </a:extLst>
          </p:cNvPr>
          <p:cNvPicPr>
            <a:picLocks noChangeAspect="1"/>
          </p:cNvPicPr>
          <p:nvPr/>
        </p:nvPicPr>
        <p:blipFill rotWithShape="1">
          <a:blip r:embed="rId3"/>
          <a:srcRect l="2641" t="18964" r="88873" b="39215"/>
          <a:stretch/>
        </p:blipFill>
        <p:spPr>
          <a:xfrm>
            <a:off x="11011740" y="4450705"/>
            <a:ext cx="460001" cy="639714"/>
          </a:xfrm>
          <a:prstGeom prst="rect">
            <a:avLst/>
          </a:prstGeom>
        </p:spPr>
      </p:pic>
    </p:spTree>
    <p:extLst>
      <p:ext uri="{BB962C8B-B14F-4D97-AF65-F5344CB8AC3E}">
        <p14:creationId xmlns:p14="http://schemas.microsoft.com/office/powerpoint/2010/main" val="35109280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C183D7F6-B498-43B3-948B-1728B52AA6E4}">
                <adec:decorative xmlns:adec="http://schemas.microsoft.com/office/drawing/2017/decorative" val="1"/>
              </a:ext>
            </a:extLst>
          </p:cNvPr>
          <p:cNvSpPr>
            <a:spLocks noGrp="1"/>
          </p:cNvSpPr>
          <p:nvPr>
            <p:ph sz="quarter" idx="14"/>
          </p:nvPr>
        </p:nvSpPr>
        <p:spPr/>
        <p:txBody>
          <a:bodyPr/>
          <a:lstStyle/>
          <a:p>
            <a:pPr algn="ctr">
              <a:spcBef>
                <a:spcPct val="0"/>
              </a:spcBef>
            </a:pPr>
            <a:r>
              <a:rPr lang="en-GB" altLang="en-US" dirty="0">
                <a:solidFill>
                  <a:schemeClr val="tx2"/>
                </a:solidFill>
              </a:rPr>
              <a:t>Ethnicity Pay Gap Report- March 2023</a:t>
            </a:r>
          </a:p>
          <a:p>
            <a:endParaRPr lang="en-GB" dirty="0"/>
          </a:p>
        </p:txBody>
      </p:sp>
      <p:sp>
        <p:nvSpPr>
          <p:cNvPr id="4" name="Content Placeholder 3"/>
          <p:cNvSpPr>
            <a:spLocks noGrp="1"/>
          </p:cNvSpPr>
          <p:nvPr>
            <p:ph type="title" idx="4294967295"/>
          </p:nvPr>
        </p:nvSpPr>
        <p:spPr>
          <a:xfrm>
            <a:off x="307496" y="539752"/>
            <a:ext cx="9293703" cy="769492"/>
          </a:xfrm>
          <a:prstGeom prst="rect">
            <a:avLst/>
          </a:prstGeom>
          <a:noFill/>
          <a:ln>
            <a:noFill/>
            <a:prstDash/>
          </a:ln>
          <a:effectLst/>
        </p:spPr>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p>
            <a:pPr marL="0" marR="0" lvl="0" indent="0" algn="l" defTabSz="914400" rtl="0" eaLnBrk="1" fontAlgn="auto" latinLnBrk="0" hangingPunct="1">
              <a:lnSpc>
                <a:spcPct val="90000"/>
              </a:lnSpc>
              <a:spcBef>
                <a:spcPts val="1000"/>
              </a:spcBef>
              <a:spcAft>
                <a:spcPts val="600"/>
              </a:spcAft>
              <a:buClrTx/>
              <a:buSzTx/>
              <a:buFont typeface="Arial"/>
              <a:buNone/>
              <a:tabLst/>
              <a:defRPr/>
            </a:pPr>
            <a:r>
              <a:rPr kumimoji="0" lang="en-GB" sz="2400" b="1" i="0" u="none" strike="noStrike" kern="1200" cap="none" spc="0" normalizeH="0" baseline="0" noProof="0" dirty="0">
                <a:ln>
                  <a:noFill/>
                </a:ln>
                <a:solidFill>
                  <a:schemeClr val="tx1"/>
                </a:solidFill>
                <a:effectLst/>
                <a:uLnTx/>
                <a:uFillTx/>
                <a:latin typeface="Arial" charset="0"/>
                <a:ea typeface="Arial" charset="0"/>
                <a:cs typeface="Arial" charset="0"/>
              </a:rPr>
              <a:t>Comparison to the previous Year</a:t>
            </a:r>
          </a:p>
        </p:txBody>
      </p:sp>
      <p:sp>
        <p:nvSpPr>
          <p:cNvPr id="7" name="TextBox 6"/>
          <p:cNvSpPr txBox="1"/>
          <p:nvPr/>
        </p:nvSpPr>
        <p:spPr>
          <a:xfrm>
            <a:off x="233932" y="1046089"/>
            <a:ext cx="5969556" cy="276999"/>
          </a:xfrm>
          <a:prstGeom prst="rect">
            <a:avLst/>
          </a:prstGeom>
          <a:noFill/>
        </p:spPr>
        <p:txBody>
          <a:bodyPr wrap="square" rtlCol="0">
            <a:spAutoFit/>
          </a:bodyPr>
          <a:lstStyle/>
          <a:p>
            <a:r>
              <a:rPr lang="en-GB" sz="1200" b="1" dirty="0">
                <a:solidFill>
                  <a:schemeClr val="tx2"/>
                </a:solidFill>
              </a:rPr>
              <a:t>Change in the </a:t>
            </a:r>
            <a:r>
              <a:rPr lang="en-GB" sz="1200" b="1" u="sng" dirty="0">
                <a:solidFill>
                  <a:schemeClr val="tx2"/>
                </a:solidFill>
              </a:rPr>
              <a:t>Mean Average </a:t>
            </a:r>
            <a:r>
              <a:rPr lang="en-GB" sz="1200" b="1" dirty="0">
                <a:solidFill>
                  <a:schemeClr val="tx2"/>
                </a:solidFill>
              </a:rPr>
              <a:t>Hourly Rates of Pay and Ethnicity Pay Gap</a:t>
            </a:r>
            <a:endParaRPr lang="en-GB" sz="1200" b="1" dirty="0">
              <a:solidFill>
                <a:schemeClr val="bg1"/>
              </a:solidFill>
            </a:endParaRPr>
          </a:p>
        </p:txBody>
      </p:sp>
      <p:graphicFrame>
        <p:nvGraphicFramePr>
          <p:cNvPr id="2" name="Table 1">
            <a:extLst>
              <a:ext uri="{FF2B5EF4-FFF2-40B4-BE49-F238E27FC236}">
                <a16:creationId xmlns:a16="http://schemas.microsoft.com/office/drawing/2014/main" id="{ACF9B1E0-091A-1C95-31CE-1222C32D609E}"/>
              </a:ext>
            </a:extLst>
          </p:cNvPr>
          <p:cNvGraphicFramePr>
            <a:graphicFrameLocks noGrp="1"/>
          </p:cNvGraphicFramePr>
          <p:nvPr>
            <p:extLst>
              <p:ext uri="{D42A27DB-BD31-4B8C-83A1-F6EECF244321}">
                <p14:modId xmlns:p14="http://schemas.microsoft.com/office/powerpoint/2010/main" val="1603965999"/>
              </p:ext>
            </p:extLst>
          </p:nvPr>
        </p:nvGraphicFramePr>
        <p:xfrm>
          <a:off x="335993" y="1434491"/>
          <a:ext cx="5969556" cy="1686435"/>
        </p:xfrm>
        <a:graphic>
          <a:graphicData uri="http://schemas.openxmlformats.org/drawingml/2006/table">
            <a:tbl>
              <a:tblPr firstRow="1" bandRow="1">
                <a:tableStyleId>{00A15C55-8517-42AA-B614-E9B94910E393}</a:tableStyleId>
              </a:tblPr>
              <a:tblGrid>
                <a:gridCol w="1492389">
                  <a:extLst>
                    <a:ext uri="{9D8B030D-6E8A-4147-A177-3AD203B41FA5}">
                      <a16:colId xmlns:a16="http://schemas.microsoft.com/office/drawing/2014/main" val="2643479601"/>
                    </a:ext>
                  </a:extLst>
                </a:gridCol>
                <a:gridCol w="1492389">
                  <a:extLst>
                    <a:ext uri="{9D8B030D-6E8A-4147-A177-3AD203B41FA5}">
                      <a16:colId xmlns:a16="http://schemas.microsoft.com/office/drawing/2014/main" val="3677268492"/>
                    </a:ext>
                  </a:extLst>
                </a:gridCol>
                <a:gridCol w="1492389">
                  <a:extLst>
                    <a:ext uri="{9D8B030D-6E8A-4147-A177-3AD203B41FA5}">
                      <a16:colId xmlns:a16="http://schemas.microsoft.com/office/drawing/2014/main" val="3111802110"/>
                    </a:ext>
                  </a:extLst>
                </a:gridCol>
                <a:gridCol w="1492389">
                  <a:extLst>
                    <a:ext uri="{9D8B030D-6E8A-4147-A177-3AD203B41FA5}">
                      <a16:colId xmlns:a16="http://schemas.microsoft.com/office/drawing/2014/main" val="4047650457"/>
                    </a:ext>
                  </a:extLst>
                </a:gridCol>
              </a:tblGrid>
              <a:tr h="481847">
                <a:tc>
                  <a:txBody>
                    <a:bodyPr/>
                    <a:lstStyle/>
                    <a:p>
                      <a:r>
                        <a:rPr lang="en-GB" sz="1050" dirty="0">
                          <a:solidFill>
                            <a:sysClr val="windowText" lastClr="000000"/>
                          </a:solidFill>
                        </a:rPr>
                        <a:t>Ethnicity</a:t>
                      </a:r>
                    </a:p>
                  </a:txBody>
                  <a:tcPr>
                    <a:lnL w="12700" cap="flat" cmpd="sng" algn="ctr">
                      <a:solidFill>
                        <a:srgbClr val="0070AD"/>
                      </a:solidFill>
                      <a:prstDash val="solid"/>
                      <a:round/>
                      <a:headEnd type="none" w="med" len="med"/>
                      <a:tailEnd type="none" w="med" len="med"/>
                    </a:lnL>
                    <a:lnR w="12700" cap="flat" cmpd="sng" algn="ctr">
                      <a:solidFill>
                        <a:srgbClr val="0070AD"/>
                      </a:solidFill>
                      <a:prstDash val="solid"/>
                      <a:round/>
                      <a:headEnd type="none" w="med" len="med"/>
                      <a:tailEnd type="none" w="med" len="med"/>
                    </a:lnR>
                    <a:lnT w="12700" cap="flat" cmpd="sng" algn="ctr">
                      <a:solidFill>
                        <a:srgbClr val="0070AD"/>
                      </a:solidFill>
                      <a:prstDash val="solid"/>
                      <a:round/>
                      <a:headEnd type="none" w="med" len="med"/>
                      <a:tailEnd type="none" w="med" len="med"/>
                    </a:lnT>
                    <a:lnB w="12700" cap="flat" cmpd="sng" algn="ctr">
                      <a:solidFill>
                        <a:srgbClr val="0070AD"/>
                      </a:solidFill>
                      <a:prstDash val="solid"/>
                      <a:round/>
                      <a:headEnd type="none" w="med" len="med"/>
                      <a:tailEnd type="none" w="med" len="med"/>
                    </a:lnB>
                    <a:solidFill>
                      <a:schemeClr val="accent4">
                        <a:lumMod val="20000"/>
                        <a:lumOff val="80000"/>
                      </a:schemeClr>
                    </a:solidFill>
                  </a:tcPr>
                </a:tc>
                <a:tc>
                  <a:txBody>
                    <a:bodyPr/>
                    <a:lstStyle/>
                    <a:p>
                      <a:r>
                        <a:rPr lang="en-GB" sz="1050" dirty="0">
                          <a:solidFill>
                            <a:sysClr val="windowText" lastClr="000000"/>
                          </a:solidFill>
                        </a:rPr>
                        <a:t>2022 Mean Hourly Rate</a:t>
                      </a:r>
                    </a:p>
                  </a:txBody>
                  <a:tcPr>
                    <a:lnL w="12700" cap="flat" cmpd="sng" algn="ctr">
                      <a:solidFill>
                        <a:srgbClr val="0070AD"/>
                      </a:solidFill>
                      <a:prstDash val="solid"/>
                      <a:round/>
                      <a:headEnd type="none" w="med" len="med"/>
                      <a:tailEnd type="none" w="med" len="med"/>
                    </a:lnL>
                    <a:lnR w="12700" cap="flat" cmpd="sng" algn="ctr">
                      <a:solidFill>
                        <a:srgbClr val="0070AD"/>
                      </a:solidFill>
                      <a:prstDash val="solid"/>
                      <a:round/>
                      <a:headEnd type="none" w="med" len="med"/>
                      <a:tailEnd type="none" w="med" len="med"/>
                    </a:lnR>
                    <a:lnT w="12700" cap="flat" cmpd="sng" algn="ctr">
                      <a:solidFill>
                        <a:srgbClr val="0070AD"/>
                      </a:solidFill>
                      <a:prstDash val="solid"/>
                      <a:round/>
                      <a:headEnd type="none" w="med" len="med"/>
                      <a:tailEnd type="none" w="med" len="med"/>
                    </a:lnT>
                    <a:lnB w="12700" cap="flat" cmpd="sng" algn="ctr">
                      <a:solidFill>
                        <a:srgbClr val="0070AD"/>
                      </a:solidFill>
                      <a:prstDash val="solid"/>
                      <a:round/>
                      <a:headEnd type="none" w="med" len="med"/>
                      <a:tailEnd type="none" w="med" len="med"/>
                    </a:lnB>
                    <a:solidFill>
                      <a:schemeClr val="accent4">
                        <a:lumMod val="20000"/>
                        <a:lumOff val="80000"/>
                      </a:schemeClr>
                    </a:solidFill>
                  </a:tcPr>
                </a:tc>
                <a:tc>
                  <a:txBody>
                    <a:bodyPr/>
                    <a:lstStyle/>
                    <a:p>
                      <a:r>
                        <a:rPr lang="en-GB" sz="1050" dirty="0">
                          <a:solidFill>
                            <a:sysClr val="windowText" lastClr="000000"/>
                          </a:solidFill>
                        </a:rPr>
                        <a:t>2023 Mean Hourly Rate</a:t>
                      </a:r>
                    </a:p>
                  </a:txBody>
                  <a:tcPr>
                    <a:lnL w="12700" cap="flat" cmpd="sng" algn="ctr">
                      <a:solidFill>
                        <a:srgbClr val="0070AD"/>
                      </a:solidFill>
                      <a:prstDash val="solid"/>
                      <a:round/>
                      <a:headEnd type="none" w="med" len="med"/>
                      <a:tailEnd type="none" w="med" len="med"/>
                    </a:lnL>
                    <a:lnR w="12700" cap="flat" cmpd="sng" algn="ctr">
                      <a:solidFill>
                        <a:srgbClr val="0070AD"/>
                      </a:solidFill>
                      <a:prstDash val="solid"/>
                      <a:round/>
                      <a:headEnd type="none" w="med" len="med"/>
                      <a:tailEnd type="none" w="med" len="med"/>
                    </a:lnR>
                    <a:lnT w="12700" cap="flat" cmpd="sng" algn="ctr">
                      <a:solidFill>
                        <a:srgbClr val="0070AD"/>
                      </a:solidFill>
                      <a:prstDash val="solid"/>
                      <a:round/>
                      <a:headEnd type="none" w="med" len="med"/>
                      <a:tailEnd type="none" w="med" len="med"/>
                    </a:lnT>
                    <a:lnB w="12700" cap="flat" cmpd="sng" algn="ctr">
                      <a:solidFill>
                        <a:srgbClr val="0070AD"/>
                      </a:solidFill>
                      <a:prstDash val="solid"/>
                      <a:round/>
                      <a:headEnd type="none" w="med" len="med"/>
                      <a:tailEnd type="none" w="med" len="med"/>
                    </a:lnB>
                    <a:solidFill>
                      <a:schemeClr val="accent4">
                        <a:lumMod val="20000"/>
                        <a:lumOff val="80000"/>
                      </a:schemeClr>
                    </a:solidFill>
                  </a:tcPr>
                </a:tc>
                <a:tc>
                  <a:txBody>
                    <a:bodyPr/>
                    <a:lstStyle/>
                    <a:p>
                      <a:r>
                        <a:rPr lang="en-GB" sz="1050" dirty="0">
                          <a:solidFill>
                            <a:sysClr val="windowText" lastClr="000000"/>
                          </a:solidFill>
                        </a:rPr>
                        <a:t>Chance Since Previous Year</a:t>
                      </a:r>
                    </a:p>
                  </a:txBody>
                  <a:tcPr>
                    <a:lnL w="12700" cap="flat" cmpd="sng" algn="ctr">
                      <a:solidFill>
                        <a:srgbClr val="0070AD"/>
                      </a:solidFill>
                      <a:prstDash val="solid"/>
                      <a:round/>
                      <a:headEnd type="none" w="med" len="med"/>
                      <a:tailEnd type="none" w="med" len="med"/>
                    </a:lnL>
                    <a:lnR w="12700" cap="flat" cmpd="sng" algn="ctr">
                      <a:solidFill>
                        <a:srgbClr val="0070AD"/>
                      </a:solidFill>
                      <a:prstDash val="solid"/>
                      <a:round/>
                      <a:headEnd type="none" w="med" len="med"/>
                      <a:tailEnd type="none" w="med" len="med"/>
                    </a:lnR>
                    <a:lnT w="12700" cap="flat" cmpd="sng" algn="ctr">
                      <a:solidFill>
                        <a:srgbClr val="0070AD"/>
                      </a:solidFill>
                      <a:prstDash val="solid"/>
                      <a:round/>
                      <a:headEnd type="none" w="med" len="med"/>
                      <a:tailEnd type="none" w="med" len="med"/>
                    </a:lnT>
                    <a:lnB w="12700" cap="flat" cmpd="sng" algn="ctr">
                      <a:solidFill>
                        <a:srgbClr val="0070AD"/>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973188955"/>
                  </a:ext>
                </a:extLst>
              </a:tr>
              <a:tr h="314163">
                <a:tc>
                  <a:txBody>
                    <a:bodyPr/>
                    <a:lstStyle/>
                    <a:p>
                      <a:r>
                        <a:rPr lang="en-GB" sz="1050" dirty="0"/>
                        <a:t>White</a:t>
                      </a:r>
                    </a:p>
                  </a:txBody>
                  <a:tcPr>
                    <a:lnL w="12700" cap="flat" cmpd="sng" algn="ctr">
                      <a:solidFill>
                        <a:srgbClr val="0070AD"/>
                      </a:solidFill>
                      <a:prstDash val="solid"/>
                      <a:round/>
                      <a:headEnd type="none" w="med" len="med"/>
                      <a:tailEnd type="none" w="med" len="med"/>
                    </a:lnL>
                    <a:lnR w="12700" cap="flat" cmpd="sng" algn="ctr">
                      <a:solidFill>
                        <a:srgbClr val="0070AD"/>
                      </a:solidFill>
                      <a:prstDash val="solid"/>
                      <a:round/>
                      <a:headEnd type="none" w="med" len="med"/>
                      <a:tailEnd type="none" w="med" len="med"/>
                    </a:lnR>
                    <a:lnT w="12700" cap="flat" cmpd="sng" algn="ctr">
                      <a:solidFill>
                        <a:srgbClr val="0070AD"/>
                      </a:solidFill>
                      <a:prstDash val="solid"/>
                      <a:round/>
                      <a:headEnd type="none" w="med" len="med"/>
                      <a:tailEnd type="none" w="med" len="med"/>
                    </a:lnT>
                    <a:lnB w="12700" cap="flat" cmpd="sng" algn="ctr">
                      <a:solidFill>
                        <a:srgbClr val="0070AD"/>
                      </a:solidFill>
                      <a:prstDash val="solid"/>
                      <a:round/>
                      <a:headEnd type="none" w="med" len="med"/>
                      <a:tailEnd type="none" w="med" len="med"/>
                    </a:lnB>
                    <a:solidFill>
                      <a:schemeClr val="bg1"/>
                    </a:solidFill>
                  </a:tcPr>
                </a:tc>
                <a:tc>
                  <a:txBody>
                    <a:bodyPr/>
                    <a:lstStyle/>
                    <a:p>
                      <a:r>
                        <a:rPr lang="en-GB" sz="1050" dirty="0"/>
                        <a:t>20.15</a:t>
                      </a:r>
                    </a:p>
                  </a:txBody>
                  <a:tcPr>
                    <a:lnL w="12700" cap="flat" cmpd="sng" algn="ctr">
                      <a:solidFill>
                        <a:srgbClr val="0070AD"/>
                      </a:solidFill>
                      <a:prstDash val="solid"/>
                      <a:round/>
                      <a:headEnd type="none" w="med" len="med"/>
                      <a:tailEnd type="none" w="med" len="med"/>
                    </a:lnL>
                    <a:lnR w="12700" cap="flat" cmpd="sng" algn="ctr">
                      <a:solidFill>
                        <a:srgbClr val="0070AD"/>
                      </a:solidFill>
                      <a:prstDash val="solid"/>
                      <a:round/>
                      <a:headEnd type="none" w="med" len="med"/>
                      <a:tailEnd type="none" w="med" len="med"/>
                    </a:lnR>
                    <a:lnT w="12700" cap="flat" cmpd="sng" algn="ctr">
                      <a:solidFill>
                        <a:srgbClr val="0070AD"/>
                      </a:solidFill>
                      <a:prstDash val="solid"/>
                      <a:round/>
                      <a:headEnd type="none" w="med" len="med"/>
                      <a:tailEnd type="none" w="med" len="med"/>
                    </a:lnT>
                    <a:lnB w="12700" cap="flat" cmpd="sng" algn="ctr">
                      <a:solidFill>
                        <a:srgbClr val="0070AD"/>
                      </a:solidFill>
                      <a:prstDash val="solid"/>
                      <a:round/>
                      <a:headEnd type="none" w="med" len="med"/>
                      <a:tailEnd type="none" w="med" len="med"/>
                    </a:lnB>
                    <a:solidFill>
                      <a:schemeClr val="bg1"/>
                    </a:solidFill>
                  </a:tcPr>
                </a:tc>
                <a:tc>
                  <a:txBody>
                    <a:bodyPr/>
                    <a:lstStyle/>
                    <a:p>
                      <a:r>
                        <a:rPr lang="en-GB" sz="1050" dirty="0"/>
                        <a:t>21.20</a:t>
                      </a:r>
                    </a:p>
                  </a:txBody>
                  <a:tcPr>
                    <a:lnL w="12700" cap="flat" cmpd="sng" algn="ctr">
                      <a:solidFill>
                        <a:srgbClr val="0070AD"/>
                      </a:solidFill>
                      <a:prstDash val="solid"/>
                      <a:round/>
                      <a:headEnd type="none" w="med" len="med"/>
                      <a:tailEnd type="none" w="med" len="med"/>
                    </a:lnL>
                    <a:lnR w="12700" cap="flat" cmpd="sng" algn="ctr">
                      <a:solidFill>
                        <a:srgbClr val="0070AD"/>
                      </a:solidFill>
                      <a:prstDash val="solid"/>
                      <a:round/>
                      <a:headEnd type="none" w="med" len="med"/>
                      <a:tailEnd type="none" w="med" len="med"/>
                    </a:lnR>
                    <a:lnT w="12700" cap="flat" cmpd="sng" algn="ctr">
                      <a:solidFill>
                        <a:srgbClr val="0070AD"/>
                      </a:solidFill>
                      <a:prstDash val="solid"/>
                      <a:round/>
                      <a:headEnd type="none" w="med" len="med"/>
                      <a:tailEnd type="none" w="med" len="med"/>
                    </a:lnT>
                    <a:lnB w="12700" cap="flat" cmpd="sng" algn="ctr">
                      <a:solidFill>
                        <a:srgbClr val="0070AD"/>
                      </a:solidFill>
                      <a:prstDash val="solid"/>
                      <a:round/>
                      <a:headEnd type="none" w="med" len="med"/>
                      <a:tailEnd type="none" w="med" len="med"/>
                    </a:lnB>
                    <a:solidFill>
                      <a:schemeClr val="bg1"/>
                    </a:solidFill>
                  </a:tcPr>
                </a:tc>
                <a:tc>
                  <a:txBody>
                    <a:bodyPr/>
                    <a:lstStyle/>
                    <a:p>
                      <a:r>
                        <a:rPr lang="en-GB" sz="1050" dirty="0"/>
                        <a:t>£1.05</a:t>
                      </a:r>
                    </a:p>
                  </a:txBody>
                  <a:tcPr>
                    <a:lnL w="12700" cap="flat" cmpd="sng" algn="ctr">
                      <a:solidFill>
                        <a:srgbClr val="0070AD"/>
                      </a:solidFill>
                      <a:prstDash val="solid"/>
                      <a:round/>
                      <a:headEnd type="none" w="med" len="med"/>
                      <a:tailEnd type="none" w="med" len="med"/>
                    </a:lnL>
                    <a:lnR w="12700" cap="flat" cmpd="sng" algn="ctr">
                      <a:solidFill>
                        <a:srgbClr val="0070AD"/>
                      </a:solidFill>
                      <a:prstDash val="solid"/>
                      <a:round/>
                      <a:headEnd type="none" w="med" len="med"/>
                      <a:tailEnd type="none" w="med" len="med"/>
                    </a:lnR>
                    <a:lnT w="12700" cap="flat" cmpd="sng" algn="ctr">
                      <a:solidFill>
                        <a:srgbClr val="0070AD"/>
                      </a:solidFill>
                      <a:prstDash val="solid"/>
                      <a:round/>
                      <a:headEnd type="none" w="med" len="med"/>
                      <a:tailEnd type="none" w="med" len="med"/>
                    </a:lnT>
                    <a:lnB w="12700" cap="flat" cmpd="sng" algn="ctr">
                      <a:solidFill>
                        <a:srgbClr val="0070AD"/>
                      </a:solidFill>
                      <a:prstDash val="solid"/>
                      <a:round/>
                      <a:headEnd type="none" w="med" len="med"/>
                      <a:tailEnd type="none" w="med" len="med"/>
                    </a:lnB>
                    <a:solidFill>
                      <a:schemeClr val="bg1"/>
                    </a:solidFill>
                  </a:tcPr>
                </a:tc>
                <a:extLst>
                  <a:ext uri="{0D108BD9-81ED-4DB2-BD59-A6C34878D82A}">
                    <a16:rowId xmlns:a16="http://schemas.microsoft.com/office/drawing/2014/main" val="847654715"/>
                  </a:ext>
                </a:extLst>
              </a:tr>
              <a:tr h="289481">
                <a:tc>
                  <a:txBody>
                    <a:bodyPr/>
                    <a:lstStyle/>
                    <a:p>
                      <a:r>
                        <a:rPr lang="en-GB" sz="1050" dirty="0"/>
                        <a:t>BME</a:t>
                      </a:r>
                    </a:p>
                  </a:txBody>
                  <a:tcPr>
                    <a:lnL w="12700" cap="flat" cmpd="sng" algn="ctr">
                      <a:solidFill>
                        <a:srgbClr val="0070AD"/>
                      </a:solidFill>
                      <a:prstDash val="solid"/>
                      <a:round/>
                      <a:headEnd type="none" w="med" len="med"/>
                      <a:tailEnd type="none" w="med" len="med"/>
                    </a:lnL>
                    <a:lnR w="12700" cap="flat" cmpd="sng" algn="ctr">
                      <a:solidFill>
                        <a:srgbClr val="0070AD"/>
                      </a:solidFill>
                      <a:prstDash val="solid"/>
                      <a:round/>
                      <a:headEnd type="none" w="med" len="med"/>
                      <a:tailEnd type="none" w="med" len="med"/>
                    </a:lnR>
                    <a:lnT w="12700" cap="flat" cmpd="sng" algn="ctr">
                      <a:solidFill>
                        <a:srgbClr val="0070AD"/>
                      </a:solidFill>
                      <a:prstDash val="solid"/>
                      <a:round/>
                      <a:headEnd type="none" w="med" len="med"/>
                      <a:tailEnd type="none" w="med" len="med"/>
                    </a:lnT>
                    <a:lnB w="12700" cap="flat" cmpd="sng" algn="ctr">
                      <a:solidFill>
                        <a:srgbClr val="0070AD"/>
                      </a:solidFill>
                      <a:prstDash val="solid"/>
                      <a:round/>
                      <a:headEnd type="none" w="med" len="med"/>
                      <a:tailEnd type="none" w="med" len="med"/>
                    </a:lnB>
                    <a:solidFill>
                      <a:schemeClr val="bg1"/>
                    </a:solidFill>
                  </a:tcPr>
                </a:tc>
                <a:tc>
                  <a:txBody>
                    <a:bodyPr/>
                    <a:lstStyle/>
                    <a:p>
                      <a:r>
                        <a:rPr lang="en-GB" sz="1050" dirty="0"/>
                        <a:t>19.81</a:t>
                      </a:r>
                    </a:p>
                  </a:txBody>
                  <a:tcPr>
                    <a:lnL w="12700" cap="flat" cmpd="sng" algn="ctr">
                      <a:solidFill>
                        <a:srgbClr val="0070AD"/>
                      </a:solidFill>
                      <a:prstDash val="solid"/>
                      <a:round/>
                      <a:headEnd type="none" w="med" len="med"/>
                      <a:tailEnd type="none" w="med" len="med"/>
                    </a:lnL>
                    <a:lnR w="12700" cap="flat" cmpd="sng" algn="ctr">
                      <a:solidFill>
                        <a:srgbClr val="0070AD"/>
                      </a:solidFill>
                      <a:prstDash val="solid"/>
                      <a:round/>
                      <a:headEnd type="none" w="med" len="med"/>
                      <a:tailEnd type="none" w="med" len="med"/>
                    </a:lnR>
                    <a:lnT w="12700" cap="flat" cmpd="sng" algn="ctr">
                      <a:solidFill>
                        <a:srgbClr val="0070AD"/>
                      </a:solidFill>
                      <a:prstDash val="solid"/>
                      <a:round/>
                      <a:headEnd type="none" w="med" len="med"/>
                      <a:tailEnd type="none" w="med" len="med"/>
                    </a:lnT>
                    <a:lnB w="12700" cap="flat" cmpd="sng" algn="ctr">
                      <a:solidFill>
                        <a:srgbClr val="0070AD"/>
                      </a:solidFill>
                      <a:prstDash val="solid"/>
                      <a:round/>
                      <a:headEnd type="none" w="med" len="med"/>
                      <a:tailEnd type="none" w="med" len="med"/>
                    </a:lnB>
                    <a:solidFill>
                      <a:schemeClr val="bg1"/>
                    </a:solidFill>
                  </a:tcPr>
                </a:tc>
                <a:tc>
                  <a:txBody>
                    <a:bodyPr/>
                    <a:lstStyle/>
                    <a:p>
                      <a:r>
                        <a:rPr lang="en-GB" sz="1050" dirty="0"/>
                        <a:t>20.59</a:t>
                      </a:r>
                    </a:p>
                  </a:txBody>
                  <a:tcPr>
                    <a:lnL w="12700" cap="flat" cmpd="sng" algn="ctr">
                      <a:solidFill>
                        <a:srgbClr val="0070AD"/>
                      </a:solidFill>
                      <a:prstDash val="solid"/>
                      <a:round/>
                      <a:headEnd type="none" w="med" len="med"/>
                      <a:tailEnd type="none" w="med" len="med"/>
                    </a:lnL>
                    <a:lnR w="12700" cap="flat" cmpd="sng" algn="ctr">
                      <a:solidFill>
                        <a:srgbClr val="0070AD"/>
                      </a:solidFill>
                      <a:prstDash val="solid"/>
                      <a:round/>
                      <a:headEnd type="none" w="med" len="med"/>
                      <a:tailEnd type="none" w="med" len="med"/>
                    </a:lnR>
                    <a:lnT w="12700" cap="flat" cmpd="sng" algn="ctr">
                      <a:solidFill>
                        <a:srgbClr val="0070AD"/>
                      </a:solidFill>
                      <a:prstDash val="solid"/>
                      <a:round/>
                      <a:headEnd type="none" w="med" len="med"/>
                      <a:tailEnd type="none" w="med" len="med"/>
                    </a:lnT>
                    <a:lnB w="12700" cap="flat" cmpd="sng" algn="ctr">
                      <a:solidFill>
                        <a:srgbClr val="0070AD"/>
                      </a:solidFill>
                      <a:prstDash val="solid"/>
                      <a:round/>
                      <a:headEnd type="none" w="med" len="med"/>
                      <a:tailEnd type="none" w="med" len="med"/>
                    </a:lnB>
                    <a:solidFill>
                      <a:schemeClr val="bg1"/>
                    </a:solidFill>
                  </a:tcPr>
                </a:tc>
                <a:tc>
                  <a:txBody>
                    <a:bodyPr/>
                    <a:lstStyle/>
                    <a:p>
                      <a:r>
                        <a:rPr lang="en-GB" sz="1050" dirty="0"/>
                        <a:t>£0.78</a:t>
                      </a:r>
                    </a:p>
                  </a:txBody>
                  <a:tcPr>
                    <a:lnL w="12700" cap="flat" cmpd="sng" algn="ctr">
                      <a:solidFill>
                        <a:srgbClr val="0070AD"/>
                      </a:solidFill>
                      <a:prstDash val="solid"/>
                      <a:round/>
                      <a:headEnd type="none" w="med" len="med"/>
                      <a:tailEnd type="none" w="med" len="med"/>
                    </a:lnL>
                    <a:lnR w="12700" cap="flat" cmpd="sng" algn="ctr">
                      <a:solidFill>
                        <a:srgbClr val="0070AD"/>
                      </a:solidFill>
                      <a:prstDash val="solid"/>
                      <a:round/>
                      <a:headEnd type="none" w="med" len="med"/>
                      <a:tailEnd type="none" w="med" len="med"/>
                    </a:lnR>
                    <a:lnT w="12700" cap="flat" cmpd="sng" algn="ctr">
                      <a:solidFill>
                        <a:srgbClr val="0070AD"/>
                      </a:solidFill>
                      <a:prstDash val="solid"/>
                      <a:round/>
                      <a:headEnd type="none" w="med" len="med"/>
                      <a:tailEnd type="none" w="med" len="med"/>
                    </a:lnT>
                    <a:lnB w="12700" cap="flat" cmpd="sng" algn="ctr">
                      <a:solidFill>
                        <a:srgbClr val="0070AD"/>
                      </a:solidFill>
                      <a:prstDash val="solid"/>
                      <a:round/>
                      <a:headEnd type="none" w="med" len="med"/>
                      <a:tailEnd type="none" w="med" len="med"/>
                    </a:lnB>
                    <a:solidFill>
                      <a:schemeClr val="bg1"/>
                    </a:solidFill>
                  </a:tcPr>
                </a:tc>
                <a:extLst>
                  <a:ext uri="{0D108BD9-81ED-4DB2-BD59-A6C34878D82A}">
                    <a16:rowId xmlns:a16="http://schemas.microsoft.com/office/drawing/2014/main" val="558440897"/>
                  </a:ext>
                </a:extLst>
              </a:tr>
              <a:tr h="317558">
                <a:tc>
                  <a:txBody>
                    <a:bodyPr/>
                    <a:lstStyle/>
                    <a:p>
                      <a:r>
                        <a:rPr lang="en-GB" sz="1050" dirty="0"/>
                        <a:t>Difference</a:t>
                      </a:r>
                    </a:p>
                  </a:txBody>
                  <a:tcPr>
                    <a:lnL w="12700" cap="flat" cmpd="sng" algn="ctr">
                      <a:solidFill>
                        <a:srgbClr val="0070AD"/>
                      </a:solidFill>
                      <a:prstDash val="solid"/>
                      <a:round/>
                      <a:headEnd type="none" w="med" len="med"/>
                      <a:tailEnd type="none" w="med" len="med"/>
                    </a:lnL>
                    <a:lnR w="12700" cap="flat" cmpd="sng" algn="ctr">
                      <a:solidFill>
                        <a:srgbClr val="0070AD"/>
                      </a:solidFill>
                      <a:prstDash val="solid"/>
                      <a:round/>
                      <a:headEnd type="none" w="med" len="med"/>
                      <a:tailEnd type="none" w="med" len="med"/>
                    </a:lnR>
                    <a:lnT w="12700" cap="flat" cmpd="sng" algn="ctr">
                      <a:solidFill>
                        <a:srgbClr val="0070AD"/>
                      </a:solidFill>
                      <a:prstDash val="solid"/>
                      <a:round/>
                      <a:headEnd type="none" w="med" len="med"/>
                      <a:tailEnd type="none" w="med" len="med"/>
                    </a:lnT>
                    <a:lnB w="12700" cap="flat" cmpd="sng" algn="ctr">
                      <a:solidFill>
                        <a:srgbClr val="0070AD"/>
                      </a:solidFill>
                      <a:prstDash val="solid"/>
                      <a:round/>
                      <a:headEnd type="none" w="med" len="med"/>
                      <a:tailEnd type="none" w="med" len="med"/>
                    </a:lnB>
                    <a:solidFill>
                      <a:schemeClr val="bg1"/>
                    </a:solidFill>
                  </a:tcPr>
                </a:tc>
                <a:tc>
                  <a:txBody>
                    <a:bodyPr/>
                    <a:lstStyle/>
                    <a:p>
                      <a:r>
                        <a:rPr lang="en-GB" sz="1050" dirty="0"/>
                        <a:t>0.34</a:t>
                      </a:r>
                    </a:p>
                  </a:txBody>
                  <a:tcPr>
                    <a:lnL w="12700" cap="flat" cmpd="sng" algn="ctr">
                      <a:solidFill>
                        <a:srgbClr val="0070AD"/>
                      </a:solidFill>
                      <a:prstDash val="solid"/>
                      <a:round/>
                      <a:headEnd type="none" w="med" len="med"/>
                      <a:tailEnd type="none" w="med" len="med"/>
                    </a:lnL>
                    <a:lnR w="12700" cap="flat" cmpd="sng" algn="ctr">
                      <a:solidFill>
                        <a:srgbClr val="0070AD"/>
                      </a:solidFill>
                      <a:prstDash val="solid"/>
                      <a:round/>
                      <a:headEnd type="none" w="med" len="med"/>
                      <a:tailEnd type="none" w="med" len="med"/>
                    </a:lnR>
                    <a:lnT w="12700" cap="flat" cmpd="sng" algn="ctr">
                      <a:solidFill>
                        <a:srgbClr val="0070AD"/>
                      </a:solidFill>
                      <a:prstDash val="solid"/>
                      <a:round/>
                      <a:headEnd type="none" w="med" len="med"/>
                      <a:tailEnd type="none" w="med" len="med"/>
                    </a:lnT>
                    <a:lnB w="12700" cap="flat" cmpd="sng" algn="ctr">
                      <a:solidFill>
                        <a:srgbClr val="0070AD"/>
                      </a:solidFill>
                      <a:prstDash val="solid"/>
                      <a:round/>
                      <a:headEnd type="none" w="med" len="med"/>
                      <a:tailEnd type="none" w="med" len="med"/>
                    </a:lnB>
                    <a:solidFill>
                      <a:schemeClr val="bg1"/>
                    </a:solidFill>
                  </a:tcPr>
                </a:tc>
                <a:tc>
                  <a:txBody>
                    <a:bodyPr/>
                    <a:lstStyle/>
                    <a:p>
                      <a:r>
                        <a:rPr lang="en-GB" sz="1050" dirty="0"/>
                        <a:t>0.61</a:t>
                      </a:r>
                    </a:p>
                  </a:txBody>
                  <a:tcPr>
                    <a:lnL w="12700" cap="flat" cmpd="sng" algn="ctr">
                      <a:solidFill>
                        <a:srgbClr val="0070AD"/>
                      </a:solidFill>
                      <a:prstDash val="solid"/>
                      <a:round/>
                      <a:headEnd type="none" w="med" len="med"/>
                      <a:tailEnd type="none" w="med" len="med"/>
                    </a:lnL>
                    <a:lnR w="12700" cap="flat" cmpd="sng" algn="ctr">
                      <a:solidFill>
                        <a:srgbClr val="0070AD"/>
                      </a:solidFill>
                      <a:prstDash val="solid"/>
                      <a:round/>
                      <a:headEnd type="none" w="med" len="med"/>
                      <a:tailEnd type="none" w="med" len="med"/>
                    </a:lnR>
                    <a:lnT w="12700" cap="flat" cmpd="sng" algn="ctr">
                      <a:solidFill>
                        <a:srgbClr val="0070AD"/>
                      </a:solidFill>
                      <a:prstDash val="solid"/>
                      <a:round/>
                      <a:headEnd type="none" w="med" len="med"/>
                      <a:tailEnd type="none" w="med" len="med"/>
                    </a:lnT>
                    <a:lnB w="12700" cap="flat" cmpd="sng" algn="ctr">
                      <a:solidFill>
                        <a:srgbClr val="0070AD"/>
                      </a:solidFill>
                      <a:prstDash val="solid"/>
                      <a:round/>
                      <a:headEnd type="none" w="med" len="med"/>
                      <a:tailEnd type="none" w="med" len="med"/>
                    </a:lnB>
                    <a:solidFill>
                      <a:schemeClr val="bg1"/>
                    </a:solidFill>
                  </a:tcPr>
                </a:tc>
                <a:tc>
                  <a:txBody>
                    <a:bodyPr/>
                    <a:lstStyle/>
                    <a:p>
                      <a:r>
                        <a:rPr lang="en-GB" sz="1050" dirty="0"/>
                        <a:t>£0.27</a:t>
                      </a:r>
                    </a:p>
                  </a:txBody>
                  <a:tcPr>
                    <a:lnL w="12700" cap="flat" cmpd="sng" algn="ctr">
                      <a:solidFill>
                        <a:srgbClr val="0070AD"/>
                      </a:solidFill>
                      <a:prstDash val="solid"/>
                      <a:round/>
                      <a:headEnd type="none" w="med" len="med"/>
                      <a:tailEnd type="none" w="med" len="med"/>
                    </a:lnL>
                    <a:lnR w="12700" cap="flat" cmpd="sng" algn="ctr">
                      <a:solidFill>
                        <a:srgbClr val="0070AD"/>
                      </a:solidFill>
                      <a:prstDash val="solid"/>
                      <a:round/>
                      <a:headEnd type="none" w="med" len="med"/>
                      <a:tailEnd type="none" w="med" len="med"/>
                    </a:lnR>
                    <a:lnT w="12700" cap="flat" cmpd="sng" algn="ctr">
                      <a:solidFill>
                        <a:srgbClr val="0070AD"/>
                      </a:solidFill>
                      <a:prstDash val="solid"/>
                      <a:round/>
                      <a:headEnd type="none" w="med" len="med"/>
                      <a:tailEnd type="none" w="med" len="med"/>
                    </a:lnT>
                    <a:lnB w="12700" cap="flat" cmpd="sng" algn="ctr">
                      <a:solidFill>
                        <a:srgbClr val="0070AD"/>
                      </a:solidFill>
                      <a:prstDash val="solid"/>
                      <a:round/>
                      <a:headEnd type="none" w="med" len="med"/>
                      <a:tailEnd type="none" w="med" len="med"/>
                    </a:lnB>
                    <a:solidFill>
                      <a:schemeClr val="bg1"/>
                    </a:solidFill>
                  </a:tcPr>
                </a:tc>
                <a:extLst>
                  <a:ext uri="{0D108BD9-81ED-4DB2-BD59-A6C34878D82A}">
                    <a16:rowId xmlns:a16="http://schemas.microsoft.com/office/drawing/2014/main" val="1488221258"/>
                  </a:ext>
                </a:extLst>
              </a:tr>
              <a:tr h="283386">
                <a:tc>
                  <a:txBody>
                    <a:bodyPr/>
                    <a:lstStyle/>
                    <a:p>
                      <a:r>
                        <a:rPr lang="en-GB" sz="1050" b="1" dirty="0"/>
                        <a:t>Pay Gap %</a:t>
                      </a:r>
                    </a:p>
                  </a:txBody>
                  <a:tcPr>
                    <a:lnL w="12700" cap="flat" cmpd="sng" algn="ctr">
                      <a:solidFill>
                        <a:srgbClr val="0070AD"/>
                      </a:solidFill>
                      <a:prstDash val="solid"/>
                      <a:round/>
                      <a:headEnd type="none" w="med" len="med"/>
                      <a:tailEnd type="none" w="med" len="med"/>
                    </a:lnL>
                    <a:lnR w="12700" cap="flat" cmpd="sng" algn="ctr">
                      <a:solidFill>
                        <a:srgbClr val="0070AD"/>
                      </a:solidFill>
                      <a:prstDash val="solid"/>
                      <a:round/>
                      <a:headEnd type="none" w="med" len="med"/>
                      <a:tailEnd type="none" w="med" len="med"/>
                    </a:lnR>
                    <a:lnT w="12700" cap="flat" cmpd="sng" algn="ctr">
                      <a:solidFill>
                        <a:srgbClr val="0070AD"/>
                      </a:solidFill>
                      <a:prstDash val="solid"/>
                      <a:round/>
                      <a:headEnd type="none" w="med" len="med"/>
                      <a:tailEnd type="none" w="med" len="med"/>
                    </a:lnT>
                    <a:lnB w="12700" cap="flat" cmpd="sng" algn="ctr">
                      <a:solidFill>
                        <a:srgbClr val="0070AD"/>
                      </a:solidFill>
                      <a:prstDash val="solid"/>
                      <a:round/>
                      <a:headEnd type="none" w="med" len="med"/>
                      <a:tailEnd type="none" w="med" len="med"/>
                    </a:lnB>
                    <a:solidFill>
                      <a:schemeClr val="bg1">
                        <a:lumMod val="95000"/>
                      </a:schemeClr>
                    </a:solidFill>
                  </a:tcPr>
                </a:tc>
                <a:tc>
                  <a:txBody>
                    <a:bodyPr/>
                    <a:lstStyle/>
                    <a:p>
                      <a:r>
                        <a:rPr lang="en-GB" sz="1050" b="1" dirty="0"/>
                        <a:t>1.7%</a:t>
                      </a:r>
                    </a:p>
                  </a:txBody>
                  <a:tcPr>
                    <a:lnL w="12700" cap="flat" cmpd="sng" algn="ctr">
                      <a:solidFill>
                        <a:srgbClr val="0070AD"/>
                      </a:solidFill>
                      <a:prstDash val="solid"/>
                      <a:round/>
                      <a:headEnd type="none" w="med" len="med"/>
                      <a:tailEnd type="none" w="med" len="med"/>
                    </a:lnL>
                    <a:lnR w="12700" cap="flat" cmpd="sng" algn="ctr">
                      <a:solidFill>
                        <a:srgbClr val="0070AD"/>
                      </a:solidFill>
                      <a:prstDash val="solid"/>
                      <a:round/>
                      <a:headEnd type="none" w="med" len="med"/>
                      <a:tailEnd type="none" w="med" len="med"/>
                    </a:lnR>
                    <a:lnT w="12700" cap="flat" cmpd="sng" algn="ctr">
                      <a:solidFill>
                        <a:srgbClr val="0070AD"/>
                      </a:solidFill>
                      <a:prstDash val="solid"/>
                      <a:round/>
                      <a:headEnd type="none" w="med" len="med"/>
                      <a:tailEnd type="none" w="med" len="med"/>
                    </a:lnT>
                    <a:lnB w="12700" cap="flat" cmpd="sng" algn="ctr">
                      <a:solidFill>
                        <a:srgbClr val="0070AD"/>
                      </a:solidFill>
                      <a:prstDash val="solid"/>
                      <a:round/>
                      <a:headEnd type="none" w="med" len="med"/>
                      <a:tailEnd type="none" w="med" len="med"/>
                    </a:lnB>
                    <a:solidFill>
                      <a:schemeClr val="bg1">
                        <a:lumMod val="95000"/>
                      </a:schemeClr>
                    </a:solidFill>
                  </a:tcPr>
                </a:tc>
                <a:tc>
                  <a:txBody>
                    <a:bodyPr/>
                    <a:lstStyle/>
                    <a:p>
                      <a:r>
                        <a:rPr lang="en-GB" sz="1050" b="1" dirty="0"/>
                        <a:t>2.9%</a:t>
                      </a:r>
                    </a:p>
                  </a:txBody>
                  <a:tcPr>
                    <a:lnL w="12700" cap="flat" cmpd="sng" algn="ctr">
                      <a:solidFill>
                        <a:srgbClr val="0070AD"/>
                      </a:solidFill>
                      <a:prstDash val="solid"/>
                      <a:round/>
                      <a:headEnd type="none" w="med" len="med"/>
                      <a:tailEnd type="none" w="med" len="med"/>
                    </a:lnL>
                    <a:lnR w="12700" cap="flat" cmpd="sng" algn="ctr">
                      <a:solidFill>
                        <a:srgbClr val="0070AD"/>
                      </a:solidFill>
                      <a:prstDash val="solid"/>
                      <a:round/>
                      <a:headEnd type="none" w="med" len="med"/>
                      <a:tailEnd type="none" w="med" len="med"/>
                    </a:lnR>
                    <a:lnT w="12700" cap="flat" cmpd="sng" algn="ctr">
                      <a:solidFill>
                        <a:srgbClr val="0070AD"/>
                      </a:solidFill>
                      <a:prstDash val="solid"/>
                      <a:round/>
                      <a:headEnd type="none" w="med" len="med"/>
                      <a:tailEnd type="none" w="med" len="med"/>
                    </a:lnT>
                    <a:lnB w="12700" cap="flat" cmpd="sng" algn="ctr">
                      <a:solidFill>
                        <a:srgbClr val="0070AD"/>
                      </a:solidFill>
                      <a:prstDash val="solid"/>
                      <a:round/>
                      <a:headEnd type="none" w="med" len="med"/>
                      <a:tailEnd type="none" w="med" len="med"/>
                    </a:lnB>
                    <a:solidFill>
                      <a:schemeClr val="bg1">
                        <a:lumMod val="95000"/>
                      </a:schemeClr>
                    </a:solidFill>
                  </a:tcPr>
                </a:tc>
                <a:tc>
                  <a:txBody>
                    <a:bodyPr/>
                    <a:lstStyle/>
                    <a:p>
                      <a:r>
                        <a:rPr lang="en-GB" sz="1050" b="1" dirty="0"/>
                        <a:t>1.2%</a:t>
                      </a:r>
                    </a:p>
                  </a:txBody>
                  <a:tcPr>
                    <a:lnL w="12700" cap="flat" cmpd="sng" algn="ctr">
                      <a:solidFill>
                        <a:srgbClr val="0070AD"/>
                      </a:solidFill>
                      <a:prstDash val="solid"/>
                      <a:round/>
                      <a:headEnd type="none" w="med" len="med"/>
                      <a:tailEnd type="none" w="med" len="med"/>
                    </a:lnL>
                    <a:lnR w="12700" cap="flat" cmpd="sng" algn="ctr">
                      <a:solidFill>
                        <a:srgbClr val="0070AD"/>
                      </a:solidFill>
                      <a:prstDash val="solid"/>
                      <a:round/>
                      <a:headEnd type="none" w="med" len="med"/>
                      <a:tailEnd type="none" w="med" len="med"/>
                    </a:lnR>
                    <a:lnT w="12700" cap="flat" cmpd="sng" algn="ctr">
                      <a:solidFill>
                        <a:srgbClr val="0070AD"/>
                      </a:solidFill>
                      <a:prstDash val="solid"/>
                      <a:round/>
                      <a:headEnd type="none" w="med" len="med"/>
                      <a:tailEnd type="none" w="med" len="med"/>
                    </a:lnT>
                    <a:lnB w="12700" cap="flat" cmpd="sng" algn="ctr">
                      <a:solidFill>
                        <a:srgbClr val="0070AD"/>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418746573"/>
                  </a:ext>
                </a:extLst>
              </a:tr>
            </a:tbl>
          </a:graphicData>
        </a:graphic>
      </p:graphicFrame>
      <p:sp>
        <p:nvSpPr>
          <p:cNvPr id="6" name="TextBox 5"/>
          <p:cNvSpPr txBox="1"/>
          <p:nvPr/>
        </p:nvSpPr>
        <p:spPr>
          <a:xfrm>
            <a:off x="6585631" y="1769876"/>
            <a:ext cx="5270376" cy="1015663"/>
          </a:xfrm>
          <a:prstGeom prst="rect">
            <a:avLst/>
          </a:prstGeom>
          <a:solidFill>
            <a:schemeClr val="bg1"/>
          </a:solidFill>
        </p:spPr>
        <p:txBody>
          <a:bodyPr wrap="square" rtlCol="0">
            <a:spAutoFit/>
          </a:bodyPr>
          <a:lstStyle/>
          <a:p>
            <a:r>
              <a:rPr lang="en-GB" sz="1200" dirty="0"/>
              <a:t>The mean average Ethnicity pay gap has increased by 1.2% since 31</a:t>
            </a:r>
            <a:r>
              <a:rPr lang="en-GB" sz="1200" baseline="30000" dirty="0"/>
              <a:t>st</a:t>
            </a:r>
            <a:r>
              <a:rPr lang="en-GB" sz="1200" dirty="0"/>
              <a:t> March 2022. </a:t>
            </a:r>
          </a:p>
          <a:p>
            <a:endParaRPr lang="en-GB" sz="1200" dirty="0"/>
          </a:p>
          <a:p>
            <a:r>
              <a:rPr lang="en-GB" sz="1200" dirty="0"/>
              <a:t>The mean average hourly rate for White staff has increased by £1.05, for BME staff the increase has been £0.78.</a:t>
            </a:r>
          </a:p>
        </p:txBody>
      </p:sp>
      <p:sp>
        <p:nvSpPr>
          <p:cNvPr id="8" name="TextBox 7"/>
          <p:cNvSpPr txBox="1"/>
          <p:nvPr/>
        </p:nvSpPr>
        <p:spPr>
          <a:xfrm>
            <a:off x="233931" y="3460948"/>
            <a:ext cx="5671569" cy="276999"/>
          </a:xfrm>
          <a:prstGeom prst="rect">
            <a:avLst/>
          </a:prstGeom>
          <a:noFill/>
        </p:spPr>
        <p:txBody>
          <a:bodyPr wrap="square" rtlCol="0">
            <a:spAutoFit/>
          </a:bodyPr>
          <a:lstStyle/>
          <a:p>
            <a:r>
              <a:rPr lang="en-GB" sz="1200" b="1" dirty="0">
                <a:solidFill>
                  <a:schemeClr val="tx2"/>
                </a:solidFill>
              </a:rPr>
              <a:t>Change in the </a:t>
            </a:r>
            <a:r>
              <a:rPr lang="en-GB" sz="1200" b="1" u="sng" dirty="0">
                <a:solidFill>
                  <a:schemeClr val="tx2"/>
                </a:solidFill>
              </a:rPr>
              <a:t>Median Average </a:t>
            </a:r>
            <a:r>
              <a:rPr lang="en-GB" sz="1200" b="1" dirty="0">
                <a:solidFill>
                  <a:schemeClr val="tx2"/>
                </a:solidFill>
              </a:rPr>
              <a:t>Hourly Rates of Pay and Ethnicity Pay Gap</a:t>
            </a:r>
          </a:p>
        </p:txBody>
      </p:sp>
      <p:graphicFrame>
        <p:nvGraphicFramePr>
          <p:cNvPr id="5" name="Table 4">
            <a:extLst>
              <a:ext uri="{FF2B5EF4-FFF2-40B4-BE49-F238E27FC236}">
                <a16:creationId xmlns:a16="http://schemas.microsoft.com/office/drawing/2014/main" id="{DB85429F-2605-CDAD-CA99-0E6ADEB3233D}"/>
              </a:ext>
            </a:extLst>
          </p:cNvPr>
          <p:cNvGraphicFramePr>
            <a:graphicFrameLocks noGrp="1"/>
          </p:cNvGraphicFramePr>
          <p:nvPr>
            <p:extLst>
              <p:ext uri="{D42A27DB-BD31-4B8C-83A1-F6EECF244321}">
                <p14:modId xmlns:p14="http://schemas.microsoft.com/office/powerpoint/2010/main" val="48855197"/>
              </p:ext>
            </p:extLst>
          </p:nvPr>
        </p:nvGraphicFramePr>
        <p:xfrm>
          <a:off x="307496" y="3906374"/>
          <a:ext cx="5969556" cy="1787212"/>
        </p:xfrm>
        <a:graphic>
          <a:graphicData uri="http://schemas.openxmlformats.org/drawingml/2006/table">
            <a:tbl>
              <a:tblPr firstRow="1" bandRow="1">
                <a:tableStyleId>{00A15C55-8517-42AA-B614-E9B94910E393}</a:tableStyleId>
              </a:tblPr>
              <a:tblGrid>
                <a:gridCol w="1492389">
                  <a:extLst>
                    <a:ext uri="{9D8B030D-6E8A-4147-A177-3AD203B41FA5}">
                      <a16:colId xmlns:a16="http://schemas.microsoft.com/office/drawing/2014/main" val="2643479601"/>
                    </a:ext>
                  </a:extLst>
                </a:gridCol>
                <a:gridCol w="1492389">
                  <a:extLst>
                    <a:ext uri="{9D8B030D-6E8A-4147-A177-3AD203B41FA5}">
                      <a16:colId xmlns:a16="http://schemas.microsoft.com/office/drawing/2014/main" val="3677268492"/>
                    </a:ext>
                  </a:extLst>
                </a:gridCol>
                <a:gridCol w="1492389">
                  <a:extLst>
                    <a:ext uri="{9D8B030D-6E8A-4147-A177-3AD203B41FA5}">
                      <a16:colId xmlns:a16="http://schemas.microsoft.com/office/drawing/2014/main" val="3111802110"/>
                    </a:ext>
                  </a:extLst>
                </a:gridCol>
                <a:gridCol w="1492389">
                  <a:extLst>
                    <a:ext uri="{9D8B030D-6E8A-4147-A177-3AD203B41FA5}">
                      <a16:colId xmlns:a16="http://schemas.microsoft.com/office/drawing/2014/main" val="4047650457"/>
                    </a:ext>
                  </a:extLst>
                </a:gridCol>
              </a:tblGrid>
              <a:tr h="481847">
                <a:tc>
                  <a:txBody>
                    <a:bodyPr/>
                    <a:lstStyle/>
                    <a:p>
                      <a:r>
                        <a:rPr lang="en-GB" sz="1050" dirty="0">
                          <a:solidFill>
                            <a:sysClr val="windowText" lastClr="000000"/>
                          </a:solidFill>
                        </a:rPr>
                        <a:t>Ethnicity</a:t>
                      </a:r>
                    </a:p>
                  </a:txBody>
                  <a:tcPr>
                    <a:lnL w="12700" cap="flat" cmpd="sng" algn="ctr">
                      <a:solidFill>
                        <a:srgbClr val="0070AD"/>
                      </a:solidFill>
                      <a:prstDash val="solid"/>
                      <a:round/>
                      <a:headEnd type="none" w="med" len="med"/>
                      <a:tailEnd type="none" w="med" len="med"/>
                    </a:lnL>
                    <a:lnR w="12700" cap="flat" cmpd="sng" algn="ctr">
                      <a:solidFill>
                        <a:srgbClr val="0070AD"/>
                      </a:solidFill>
                      <a:prstDash val="solid"/>
                      <a:round/>
                      <a:headEnd type="none" w="med" len="med"/>
                      <a:tailEnd type="none" w="med" len="med"/>
                    </a:lnR>
                    <a:lnT w="12700" cap="flat" cmpd="sng" algn="ctr">
                      <a:solidFill>
                        <a:srgbClr val="0070AD"/>
                      </a:solidFill>
                      <a:prstDash val="solid"/>
                      <a:round/>
                      <a:headEnd type="none" w="med" len="med"/>
                      <a:tailEnd type="none" w="med" len="med"/>
                    </a:lnT>
                    <a:lnB w="12700" cap="flat" cmpd="sng" algn="ctr">
                      <a:solidFill>
                        <a:srgbClr val="0070AD"/>
                      </a:solidFill>
                      <a:prstDash val="solid"/>
                      <a:round/>
                      <a:headEnd type="none" w="med" len="med"/>
                      <a:tailEnd type="none" w="med" len="med"/>
                    </a:lnB>
                    <a:solidFill>
                      <a:schemeClr val="accent4">
                        <a:lumMod val="20000"/>
                        <a:lumOff val="80000"/>
                      </a:schemeClr>
                    </a:solidFill>
                  </a:tcPr>
                </a:tc>
                <a:tc>
                  <a:txBody>
                    <a:bodyPr/>
                    <a:lstStyle/>
                    <a:p>
                      <a:r>
                        <a:rPr lang="en-GB" sz="1050" dirty="0">
                          <a:solidFill>
                            <a:sysClr val="windowText" lastClr="000000"/>
                          </a:solidFill>
                        </a:rPr>
                        <a:t>2022 Median Hourly Rate</a:t>
                      </a:r>
                    </a:p>
                  </a:txBody>
                  <a:tcPr>
                    <a:lnL w="12700" cap="flat" cmpd="sng" algn="ctr">
                      <a:solidFill>
                        <a:srgbClr val="0070AD"/>
                      </a:solidFill>
                      <a:prstDash val="solid"/>
                      <a:round/>
                      <a:headEnd type="none" w="med" len="med"/>
                      <a:tailEnd type="none" w="med" len="med"/>
                    </a:lnL>
                    <a:lnR w="12700" cap="flat" cmpd="sng" algn="ctr">
                      <a:solidFill>
                        <a:srgbClr val="0070AD"/>
                      </a:solidFill>
                      <a:prstDash val="solid"/>
                      <a:round/>
                      <a:headEnd type="none" w="med" len="med"/>
                      <a:tailEnd type="none" w="med" len="med"/>
                    </a:lnR>
                    <a:lnT w="12700" cap="flat" cmpd="sng" algn="ctr">
                      <a:solidFill>
                        <a:srgbClr val="0070AD"/>
                      </a:solidFill>
                      <a:prstDash val="solid"/>
                      <a:round/>
                      <a:headEnd type="none" w="med" len="med"/>
                      <a:tailEnd type="none" w="med" len="med"/>
                    </a:lnT>
                    <a:lnB w="12700" cap="flat" cmpd="sng" algn="ctr">
                      <a:solidFill>
                        <a:srgbClr val="0070AD"/>
                      </a:solidFill>
                      <a:prstDash val="solid"/>
                      <a:round/>
                      <a:headEnd type="none" w="med" len="med"/>
                      <a:tailEnd type="none" w="med" len="med"/>
                    </a:lnB>
                    <a:solidFill>
                      <a:schemeClr val="accent4">
                        <a:lumMod val="20000"/>
                        <a:lumOff val="80000"/>
                      </a:schemeClr>
                    </a:solidFill>
                  </a:tcPr>
                </a:tc>
                <a:tc>
                  <a:txBody>
                    <a:bodyPr/>
                    <a:lstStyle/>
                    <a:p>
                      <a:r>
                        <a:rPr lang="en-GB" sz="1050" dirty="0">
                          <a:solidFill>
                            <a:sysClr val="windowText" lastClr="000000"/>
                          </a:solidFill>
                        </a:rPr>
                        <a:t>2023 Median Hourly Rate</a:t>
                      </a:r>
                    </a:p>
                  </a:txBody>
                  <a:tcPr>
                    <a:lnL w="12700" cap="flat" cmpd="sng" algn="ctr">
                      <a:solidFill>
                        <a:srgbClr val="0070AD"/>
                      </a:solidFill>
                      <a:prstDash val="solid"/>
                      <a:round/>
                      <a:headEnd type="none" w="med" len="med"/>
                      <a:tailEnd type="none" w="med" len="med"/>
                    </a:lnL>
                    <a:lnR w="12700" cap="flat" cmpd="sng" algn="ctr">
                      <a:solidFill>
                        <a:srgbClr val="0070AD"/>
                      </a:solidFill>
                      <a:prstDash val="solid"/>
                      <a:round/>
                      <a:headEnd type="none" w="med" len="med"/>
                      <a:tailEnd type="none" w="med" len="med"/>
                    </a:lnR>
                    <a:lnT w="12700" cap="flat" cmpd="sng" algn="ctr">
                      <a:solidFill>
                        <a:srgbClr val="0070AD"/>
                      </a:solidFill>
                      <a:prstDash val="solid"/>
                      <a:round/>
                      <a:headEnd type="none" w="med" len="med"/>
                      <a:tailEnd type="none" w="med" len="med"/>
                    </a:lnT>
                    <a:lnB w="12700" cap="flat" cmpd="sng" algn="ctr">
                      <a:solidFill>
                        <a:srgbClr val="0070AD"/>
                      </a:solidFill>
                      <a:prstDash val="solid"/>
                      <a:round/>
                      <a:headEnd type="none" w="med" len="med"/>
                      <a:tailEnd type="none" w="med" len="med"/>
                    </a:lnB>
                    <a:solidFill>
                      <a:schemeClr val="accent4">
                        <a:lumMod val="20000"/>
                        <a:lumOff val="80000"/>
                      </a:schemeClr>
                    </a:solidFill>
                  </a:tcPr>
                </a:tc>
                <a:tc>
                  <a:txBody>
                    <a:bodyPr/>
                    <a:lstStyle/>
                    <a:p>
                      <a:r>
                        <a:rPr lang="en-GB" sz="1050" dirty="0">
                          <a:solidFill>
                            <a:sysClr val="windowText" lastClr="000000"/>
                          </a:solidFill>
                        </a:rPr>
                        <a:t>Chance Since Previous Year</a:t>
                      </a:r>
                    </a:p>
                  </a:txBody>
                  <a:tcPr>
                    <a:lnL w="12700" cap="flat" cmpd="sng" algn="ctr">
                      <a:solidFill>
                        <a:srgbClr val="0070AD"/>
                      </a:solidFill>
                      <a:prstDash val="solid"/>
                      <a:round/>
                      <a:headEnd type="none" w="med" len="med"/>
                      <a:tailEnd type="none" w="med" len="med"/>
                    </a:lnL>
                    <a:lnR w="12700" cap="flat" cmpd="sng" algn="ctr">
                      <a:solidFill>
                        <a:srgbClr val="0070AD"/>
                      </a:solidFill>
                      <a:prstDash val="solid"/>
                      <a:round/>
                      <a:headEnd type="none" w="med" len="med"/>
                      <a:tailEnd type="none" w="med" len="med"/>
                    </a:lnR>
                    <a:lnT w="12700" cap="flat" cmpd="sng" algn="ctr">
                      <a:solidFill>
                        <a:srgbClr val="0070AD"/>
                      </a:solidFill>
                      <a:prstDash val="solid"/>
                      <a:round/>
                      <a:headEnd type="none" w="med" len="med"/>
                      <a:tailEnd type="none" w="med" len="med"/>
                    </a:lnT>
                    <a:lnB w="12700" cap="flat" cmpd="sng" algn="ctr">
                      <a:solidFill>
                        <a:srgbClr val="0070AD"/>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973188955"/>
                  </a:ext>
                </a:extLst>
              </a:tr>
              <a:tr h="345704">
                <a:tc>
                  <a:txBody>
                    <a:bodyPr/>
                    <a:lstStyle/>
                    <a:p>
                      <a:r>
                        <a:rPr lang="en-GB" sz="1050" dirty="0"/>
                        <a:t>White</a:t>
                      </a:r>
                    </a:p>
                  </a:txBody>
                  <a:tcPr>
                    <a:lnL w="12700" cap="flat" cmpd="sng" algn="ctr">
                      <a:solidFill>
                        <a:srgbClr val="0070AD"/>
                      </a:solidFill>
                      <a:prstDash val="solid"/>
                      <a:round/>
                      <a:headEnd type="none" w="med" len="med"/>
                      <a:tailEnd type="none" w="med" len="med"/>
                    </a:lnL>
                    <a:lnR w="12700" cap="flat" cmpd="sng" algn="ctr">
                      <a:solidFill>
                        <a:srgbClr val="0070AD"/>
                      </a:solidFill>
                      <a:prstDash val="solid"/>
                      <a:round/>
                      <a:headEnd type="none" w="med" len="med"/>
                      <a:tailEnd type="none" w="med" len="med"/>
                    </a:lnR>
                    <a:lnT w="12700" cap="flat" cmpd="sng" algn="ctr">
                      <a:solidFill>
                        <a:srgbClr val="0070AD"/>
                      </a:solidFill>
                      <a:prstDash val="solid"/>
                      <a:round/>
                      <a:headEnd type="none" w="med" len="med"/>
                      <a:tailEnd type="none" w="med" len="med"/>
                    </a:lnT>
                    <a:lnB w="12700" cap="flat" cmpd="sng" algn="ctr">
                      <a:solidFill>
                        <a:srgbClr val="0070AD"/>
                      </a:solidFill>
                      <a:prstDash val="solid"/>
                      <a:round/>
                      <a:headEnd type="none" w="med" len="med"/>
                      <a:tailEnd type="none" w="med" len="med"/>
                    </a:lnB>
                    <a:solidFill>
                      <a:schemeClr val="bg1"/>
                    </a:solidFill>
                  </a:tcPr>
                </a:tc>
                <a:tc>
                  <a:txBody>
                    <a:bodyPr/>
                    <a:lstStyle/>
                    <a:p>
                      <a:r>
                        <a:rPr lang="en-GB" sz="1050" dirty="0"/>
                        <a:t>17.07</a:t>
                      </a:r>
                    </a:p>
                  </a:txBody>
                  <a:tcPr>
                    <a:lnL w="12700" cap="flat" cmpd="sng" algn="ctr">
                      <a:solidFill>
                        <a:srgbClr val="0070AD"/>
                      </a:solidFill>
                      <a:prstDash val="solid"/>
                      <a:round/>
                      <a:headEnd type="none" w="med" len="med"/>
                      <a:tailEnd type="none" w="med" len="med"/>
                    </a:lnL>
                    <a:lnR w="12700" cap="flat" cmpd="sng" algn="ctr">
                      <a:solidFill>
                        <a:srgbClr val="0070AD"/>
                      </a:solidFill>
                      <a:prstDash val="solid"/>
                      <a:round/>
                      <a:headEnd type="none" w="med" len="med"/>
                      <a:tailEnd type="none" w="med" len="med"/>
                    </a:lnR>
                    <a:lnT w="12700" cap="flat" cmpd="sng" algn="ctr">
                      <a:solidFill>
                        <a:srgbClr val="0070AD"/>
                      </a:solidFill>
                      <a:prstDash val="solid"/>
                      <a:round/>
                      <a:headEnd type="none" w="med" len="med"/>
                      <a:tailEnd type="none" w="med" len="med"/>
                    </a:lnT>
                    <a:lnB w="12700" cap="flat" cmpd="sng" algn="ctr">
                      <a:solidFill>
                        <a:srgbClr val="0070AD"/>
                      </a:solidFill>
                      <a:prstDash val="solid"/>
                      <a:round/>
                      <a:headEnd type="none" w="med" len="med"/>
                      <a:tailEnd type="none" w="med" len="med"/>
                    </a:lnB>
                    <a:solidFill>
                      <a:schemeClr val="bg1"/>
                    </a:solidFill>
                  </a:tcPr>
                </a:tc>
                <a:tc>
                  <a:txBody>
                    <a:bodyPr/>
                    <a:lstStyle/>
                    <a:p>
                      <a:r>
                        <a:rPr lang="en-GB" sz="1050" dirty="0"/>
                        <a:t>18.00</a:t>
                      </a:r>
                    </a:p>
                  </a:txBody>
                  <a:tcPr>
                    <a:lnL w="12700" cap="flat" cmpd="sng" algn="ctr">
                      <a:solidFill>
                        <a:srgbClr val="0070AD"/>
                      </a:solidFill>
                      <a:prstDash val="solid"/>
                      <a:round/>
                      <a:headEnd type="none" w="med" len="med"/>
                      <a:tailEnd type="none" w="med" len="med"/>
                    </a:lnL>
                    <a:lnR w="12700" cap="flat" cmpd="sng" algn="ctr">
                      <a:solidFill>
                        <a:srgbClr val="0070AD"/>
                      </a:solidFill>
                      <a:prstDash val="solid"/>
                      <a:round/>
                      <a:headEnd type="none" w="med" len="med"/>
                      <a:tailEnd type="none" w="med" len="med"/>
                    </a:lnR>
                    <a:lnT w="12700" cap="flat" cmpd="sng" algn="ctr">
                      <a:solidFill>
                        <a:srgbClr val="0070AD"/>
                      </a:solidFill>
                      <a:prstDash val="solid"/>
                      <a:round/>
                      <a:headEnd type="none" w="med" len="med"/>
                      <a:tailEnd type="none" w="med" len="med"/>
                    </a:lnT>
                    <a:lnB w="12700" cap="flat" cmpd="sng" algn="ctr">
                      <a:solidFill>
                        <a:srgbClr val="0070AD"/>
                      </a:solidFill>
                      <a:prstDash val="solid"/>
                      <a:round/>
                      <a:headEnd type="none" w="med" len="med"/>
                      <a:tailEnd type="none" w="med" len="med"/>
                    </a:lnB>
                    <a:solidFill>
                      <a:schemeClr val="bg1"/>
                    </a:solidFill>
                  </a:tcPr>
                </a:tc>
                <a:tc>
                  <a:txBody>
                    <a:bodyPr/>
                    <a:lstStyle/>
                    <a:p>
                      <a:r>
                        <a:rPr lang="en-GB" sz="1050" dirty="0"/>
                        <a:t>£0.93</a:t>
                      </a:r>
                    </a:p>
                  </a:txBody>
                  <a:tcPr>
                    <a:lnL w="12700" cap="flat" cmpd="sng" algn="ctr">
                      <a:solidFill>
                        <a:srgbClr val="0070AD"/>
                      </a:solidFill>
                      <a:prstDash val="solid"/>
                      <a:round/>
                      <a:headEnd type="none" w="med" len="med"/>
                      <a:tailEnd type="none" w="med" len="med"/>
                    </a:lnL>
                    <a:lnR w="12700" cap="flat" cmpd="sng" algn="ctr">
                      <a:solidFill>
                        <a:srgbClr val="0070AD"/>
                      </a:solidFill>
                      <a:prstDash val="solid"/>
                      <a:round/>
                      <a:headEnd type="none" w="med" len="med"/>
                      <a:tailEnd type="none" w="med" len="med"/>
                    </a:lnR>
                    <a:lnT w="12700" cap="flat" cmpd="sng" algn="ctr">
                      <a:solidFill>
                        <a:srgbClr val="0070AD"/>
                      </a:solidFill>
                      <a:prstDash val="solid"/>
                      <a:round/>
                      <a:headEnd type="none" w="med" len="med"/>
                      <a:tailEnd type="none" w="med" len="med"/>
                    </a:lnT>
                    <a:lnB w="12700" cap="flat" cmpd="sng" algn="ctr">
                      <a:solidFill>
                        <a:srgbClr val="0070AD"/>
                      </a:solidFill>
                      <a:prstDash val="solid"/>
                      <a:round/>
                      <a:headEnd type="none" w="med" len="med"/>
                      <a:tailEnd type="none" w="med" len="med"/>
                    </a:lnB>
                    <a:solidFill>
                      <a:schemeClr val="bg1"/>
                    </a:solidFill>
                  </a:tcPr>
                </a:tc>
                <a:extLst>
                  <a:ext uri="{0D108BD9-81ED-4DB2-BD59-A6C34878D82A}">
                    <a16:rowId xmlns:a16="http://schemas.microsoft.com/office/drawing/2014/main" val="847654715"/>
                  </a:ext>
                </a:extLst>
              </a:tr>
              <a:tr h="361950">
                <a:tc>
                  <a:txBody>
                    <a:bodyPr/>
                    <a:lstStyle/>
                    <a:p>
                      <a:r>
                        <a:rPr lang="en-GB" sz="1050" dirty="0"/>
                        <a:t>BME</a:t>
                      </a:r>
                    </a:p>
                  </a:txBody>
                  <a:tcPr>
                    <a:lnL w="12700" cap="flat" cmpd="sng" algn="ctr">
                      <a:solidFill>
                        <a:srgbClr val="0070AD"/>
                      </a:solidFill>
                      <a:prstDash val="solid"/>
                      <a:round/>
                      <a:headEnd type="none" w="med" len="med"/>
                      <a:tailEnd type="none" w="med" len="med"/>
                    </a:lnL>
                    <a:lnR w="12700" cap="flat" cmpd="sng" algn="ctr">
                      <a:solidFill>
                        <a:srgbClr val="0070AD"/>
                      </a:solidFill>
                      <a:prstDash val="solid"/>
                      <a:round/>
                      <a:headEnd type="none" w="med" len="med"/>
                      <a:tailEnd type="none" w="med" len="med"/>
                    </a:lnR>
                    <a:lnT w="12700" cap="flat" cmpd="sng" algn="ctr">
                      <a:solidFill>
                        <a:srgbClr val="0070AD"/>
                      </a:solidFill>
                      <a:prstDash val="solid"/>
                      <a:round/>
                      <a:headEnd type="none" w="med" len="med"/>
                      <a:tailEnd type="none" w="med" len="med"/>
                    </a:lnT>
                    <a:lnB w="12700" cap="flat" cmpd="sng" algn="ctr">
                      <a:solidFill>
                        <a:srgbClr val="0070AD"/>
                      </a:solidFill>
                      <a:prstDash val="solid"/>
                      <a:round/>
                      <a:headEnd type="none" w="med" len="med"/>
                      <a:tailEnd type="none" w="med" len="med"/>
                    </a:lnB>
                    <a:solidFill>
                      <a:schemeClr val="bg1"/>
                    </a:solidFill>
                  </a:tcPr>
                </a:tc>
                <a:tc>
                  <a:txBody>
                    <a:bodyPr/>
                    <a:lstStyle/>
                    <a:p>
                      <a:r>
                        <a:rPr lang="en-GB" sz="1050" dirty="0"/>
                        <a:t>16.54</a:t>
                      </a:r>
                    </a:p>
                  </a:txBody>
                  <a:tcPr>
                    <a:lnL w="12700" cap="flat" cmpd="sng" algn="ctr">
                      <a:solidFill>
                        <a:srgbClr val="0070AD"/>
                      </a:solidFill>
                      <a:prstDash val="solid"/>
                      <a:round/>
                      <a:headEnd type="none" w="med" len="med"/>
                      <a:tailEnd type="none" w="med" len="med"/>
                    </a:lnL>
                    <a:lnR w="12700" cap="flat" cmpd="sng" algn="ctr">
                      <a:solidFill>
                        <a:srgbClr val="0070AD"/>
                      </a:solidFill>
                      <a:prstDash val="solid"/>
                      <a:round/>
                      <a:headEnd type="none" w="med" len="med"/>
                      <a:tailEnd type="none" w="med" len="med"/>
                    </a:lnR>
                    <a:lnT w="12700" cap="flat" cmpd="sng" algn="ctr">
                      <a:solidFill>
                        <a:srgbClr val="0070AD"/>
                      </a:solidFill>
                      <a:prstDash val="solid"/>
                      <a:round/>
                      <a:headEnd type="none" w="med" len="med"/>
                      <a:tailEnd type="none" w="med" len="med"/>
                    </a:lnT>
                    <a:lnB w="12700" cap="flat" cmpd="sng" algn="ctr">
                      <a:solidFill>
                        <a:srgbClr val="0070AD"/>
                      </a:solidFill>
                      <a:prstDash val="solid"/>
                      <a:round/>
                      <a:headEnd type="none" w="med" len="med"/>
                      <a:tailEnd type="none" w="med" len="med"/>
                    </a:lnB>
                    <a:solidFill>
                      <a:schemeClr val="bg1"/>
                    </a:solidFill>
                  </a:tcPr>
                </a:tc>
                <a:tc>
                  <a:txBody>
                    <a:bodyPr/>
                    <a:lstStyle/>
                    <a:p>
                      <a:r>
                        <a:rPr lang="en-GB" sz="1050" dirty="0"/>
                        <a:t>17.27</a:t>
                      </a:r>
                    </a:p>
                  </a:txBody>
                  <a:tcPr>
                    <a:lnL w="12700" cap="flat" cmpd="sng" algn="ctr">
                      <a:solidFill>
                        <a:srgbClr val="0070AD"/>
                      </a:solidFill>
                      <a:prstDash val="solid"/>
                      <a:round/>
                      <a:headEnd type="none" w="med" len="med"/>
                      <a:tailEnd type="none" w="med" len="med"/>
                    </a:lnL>
                    <a:lnR w="12700" cap="flat" cmpd="sng" algn="ctr">
                      <a:solidFill>
                        <a:srgbClr val="0070AD"/>
                      </a:solidFill>
                      <a:prstDash val="solid"/>
                      <a:round/>
                      <a:headEnd type="none" w="med" len="med"/>
                      <a:tailEnd type="none" w="med" len="med"/>
                    </a:lnR>
                    <a:lnT w="12700" cap="flat" cmpd="sng" algn="ctr">
                      <a:solidFill>
                        <a:srgbClr val="0070AD"/>
                      </a:solidFill>
                      <a:prstDash val="solid"/>
                      <a:round/>
                      <a:headEnd type="none" w="med" len="med"/>
                      <a:tailEnd type="none" w="med" len="med"/>
                    </a:lnT>
                    <a:lnB w="12700" cap="flat" cmpd="sng" algn="ctr">
                      <a:solidFill>
                        <a:srgbClr val="0070AD"/>
                      </a:solidFill>
                      <a:prstDash val="solid"/>
                      <a:round/>
                      <a:headEnd type="none" w="med" len="med"/>
                      <a:tailEnd type="none" w="med" len="med"/>
                    </a:lnB>
                    <a:solidFill>
                      <a:schemeClr val="bg1"/>
                    </a:solidFill>
                  </a:tcPr>
                </a:tc>
                <a:tc>
                  <a:txBody>
                    <a:bodyPr/>
                    <a:lstStyle/>
                    <a:p>
                      <a:r>
                        <a:rPr lang="en-GB" sz="1050" dirty="0"/>
                        <a:t>£0.73</a:t>
                      </a:r>
                    </a:p>
                  </a:txBody>
                  <a:tcPr>
                    <a:lnL w="12700" cap="flat" cmpd="sng" algn="ctr">
                      <a:solidFill>
                        <a:srgbClr val="0070AD"/>
                      </a:solidFill>
                      <a:prstDash val="solid"/>
                      <a:round/>
                      <a:headEnd type="none" w="med" len="med"/>
                      <a:tailEnd type="none" w="med" len="med"/>
                    </a:lnL>
                    <a:lnR w="12700" cap="flat" cmpd="sng" algn="ctr">
                      <a:solidFill>
                        <a:srgbClr val="0070AD"/>
                      </a:solidFill>
                      <a:prstDash val="solid"/>
                      <a:round/>
                      <a:headEnd type="none" w="med" len="med"/>
                      <a:tailEnd type="none" w="med" len="med"/>
                    </a:lnR>
                    <a:lnT w="12700" cap="flat" cmpd="sng" algn="ctr">
                      <a:solidFill>
                        <a:srgbClr val="0070AD"/>
                      </a:solidFill>
                      <a:prstDash val="solid"/>
                      <a:round/>
                      <a:headEnd type="none" w="med" len="med"/>
                      <a:tailEnd type="none" w="med" len="med"/>
                    </a:lnT>
                    <a:lnB w="12700" cap="flat" cmpd="sng" algn="ctr">
                      <a:solidFill>
                        <a:srgbClr val="0070AD"/>
                      </a:solidFill>
                      <a:prstDash val="solid"/>
                      <a:round/>
                      <a:headEnd type="none" w="med" len="med"/>
                      <a:tailEnd type="none" w="med" len="med"/>
                    </a:lnB>
                    <a:solidFill>
                      <a:schemeClr val="bg1"/>
                    </a:solidFill>
                  </a:tcPr>
                </a:tc>
                <a:extLst>
                  <a:ext uri="{0D108BD9-81ED-4DB2-BD59-A6C34878D82A}">
                    <a16:rowId xmlns:a16="http://schemas.microsoft.com/office/drawing/2014/main" val="558440897"/>
                  </a:ext>
                </a:extLst>
              </a:tr>
              <a:tr h="314325">
                <a:tc>
                  <a:txBody>
                    <a:bodyPr/>
                    <a:lstStyle/>
                    <a:p>
                      <a:r>
                        <a:rPr lang="en-GB" sz="1050" dirty="0"/>
                        <a:t>Difference</a:t>
                      </a:r>
                    </a:p>
                  </a:txBody>
                  <a:tcPr>
                    <a:lnL w="12700" cap="flat" cmpd="sng" algn="ctr">
                      <a:solidFill>
                        <a:srgbClr val="0070AD"/>
                      </a:solidFill>
                      <a:prstDash val="solid"/>
                      <a:round/>
                      <a:headEnd type="none" w="med" len="med"/>
                      <a:tailEnd type="none" w="med" len="med"/>
                    </a:lnL>
                    <a:lnR w="12700" cap="flat" cmpd="sng" algn="ctr">
                      <a:solidFill>
                        <a:srgbClr val="0070AD"/>
                      </a:solidFill>
                      <a:prstDash val="solid"/>
                      <a:round/>
                      <a:headEnd type="none" w="med" len="med"/>
                      <a:tailEnd type="none" w="med" len="med"/>
                    </a:lnR>
                    <a:lnT w="12700" cap="flat" cmpd="sng" algn="ctr">
                      <a:solidFill>
                        <a:srgbClr val="0070AD"/>
                      </a:solidFill>
                      <a:prstDash val="solid"/>
                      <a:round/>
                      <a:headEnd type="none" w="med" len="med"/>
                      <a:tailEnd type="none" w="med" len="med"/>
                    </a:lnT>
                    <a:lnB w="12700" cap="flat" cmpd="sng" algn="ctr">
                      <a:solidFill>
                        <a:srgbClr val="0070AD"/>
                      </a:solidFill>
                      <a:prstDash val="solid"/>
                      <a:round/>
                      <a:headEnd type="none" w="med" len="med"/>
                      <a:tailEnd type="none" w="med" len="med"/>
                    </a:lnB>
                    <a:solidFill>
                      <a:schemeClr val="bg1"/>
                    </a:solidFill>
                  </a:tcPr>
                </a:tc>
                <a:tc>
                  <a:txBody>
                    <a:bodyPr/>
                    <a:lstStyle/>
                    <a:p>
                      <a:r>
                        <a:rPr lang="en-GB" sz="1050" dirty="0"/>
                        <a:t>0.53</a:t>
                      </a:r>
                    </a:p>
                  </a:txBody>
                  <a:tcPr>
                    <a:lnL w="12700" cap="flat" cmpd="sng" algn="ctr">
                      <a:solidFill>
                        <a:srgbClr val="0070AD"/>
                      </a:solidFill>
                      <a:prstDash val="solid"/>
                      <a:round/>
                      <a:headEnd type="none" w="med" len="med"/>
                      <a:tailEnd type="none" w="med" len="med"/>
                    </a:lnL>
                    <a:lnR w="12700" cap="flat" cmpd="sng" algn="ctr">
                      <a:solidFill>
                        <a:srgbClr val="0070AD"/>
                      </a:solidFill>
                      <a:prstDash val="solid"/>
                      <a:round/>
                      <a:headEnd type="none" w="med" len="med"/>
                      <a:tailEnd type="none" w="med" len="med"/>
                    </a:lnR>
                    <a:lnT w="12700" cap="flat" cmpd="sng" algn="ctr">
                      <a:solidFill>
                        <a:srgbClr val="0070AD"/>
                      </a:solidFill>
                      <a:prstDash val="solid"/>
                      <a:round/>
                      <a:headEnd type="none" w="med" len="med"/>
                      <a:tailEnd type="none" w="med" len="med"/>
                    </a:lnT>
                    <a:lnB w="12700" cap="flat" cmpd="sng" algn="ctr">
                      <a:solidFill>
                        <a:srgbClr val="0070AD"/>
                      </a:solidFill>
                      <a:prstDash val="solid"/>
                      <a:round/>
                      <a:headEnd type="none" w="med" len="med"/>
                      <a:tailEnd type="none" w="med" len="med"/>
                    </a:lnB>
                    <a:solidFill>
                      <a:schemeClr val="bg1"/>
                    </a:solidFill>
                  </a:tcPr>
                </a:tc>
                <a:tc>
                  <a:txBody>
                    <a:bodyPr/>
                    <a:lstStyle/>
                    <a:p>
                      <a:r>
                        <a:rPr lang="en-GB" sz="1050" dirty="0"/>
                        <a:t>0.73</a:t>
                      </a:r>
                    </a:p>
                  </a:txBody>
                  <a:tcPr>
                    <a:lnL w="12700" cap="flat" cmpd="sng" algn="ctr">
                      <a:solidFill>
                        <a:srgbClr val="0070AD"/>
                      </a:solidFill>
                      <a:prstDash val="solid"/>
                      <a:round/>
                      <a:headEnd type="none" w="med" len="med"/>
                      <a:tailEnd type="none" w="med" len="med"/>
                    </a:lnL>
                    <a:lnR w="12700" cap="flat" cmpd="sng" algn="ctr">
                      <a:solidFill>
                        <a:srgbClr val="0070AD"/>
                      </a:solidFill>
                      <a:prstDash val="solid"/>
                      <a:round/>
                      <a:headEnd type="none" w="med" len="med"/>
                      <a:tailEnd type="none" w="med" len="med"/>
                    </a:lnR>
                    <a:lnT w="12700" cap="flat" cmpd="sng" algn="ctr">
                      <a:solidFill>
                        <a:srgbClr val="0070AD"/>
                      </a:solidFill>
                      <a:prstDash val="solid"/>
                      <a:round/>
                      <a:headEnd type="none" w="med" len="med"/>
                      <a:tailEnd type="none" w="med" len="med"/>
                    </a:lnT>
                    <a:lnB w="12700" cap="flat" cmpd="sng" algn="ctr">
                      <a:solidFill>
                        <a:srgbClr val="0070AD"/>
                      </a:solidFill>
                      <a:prstDash val="solid"/>
                      <a:round/>
                      <a:headEnd type="none" w="med" len="med"/>
                      <a:tailEnd type="none" w="med" len="med"/>
                    </a:lnB>
                    <a:solidFill>
                      <a:schemeClr val="bg1"/>
                    </a:solidFill>
                  </a:tcPr>
                </a:tc>
                <a:tc>
                  <a:txBody>
                    <a:bodyPr/>
                    <a:lstStyle/>
                    <a:p>
                      <a:r>
                        <a:rPr lang="en-GB" sz="1050" dirty="0"/>
                        <a:t>£0.20</a:t>
                      </a:r>
                    </a:p>
                  </a:txBody>
                  <a:tcPr>
                    <a:lnL w="12700" cap="flat" cmpd="sng" algn="ctr">
                      <a:solidFill>
                        <a:srgbClr val="0070AD"/>
                      </a:solidFill>
                      <a:prstDash val="solid"/>
                      <a:round/>
                      <a:headEnd type="none" w="med" len="med"/>
                      <a:tailEnd type="none" w="med" len="med"/>
                    </a:lnL>
                    <a:lnR w="12700" cap="flat" cmpd="sng" algn="ctr">
                      <a:solidFill>
                        <a:srgbClr val="0070AD"/>
                      </a:solidFill>
                      <a:prstDash val="solid"/>
                      <a:round/>
                      <a:headEnd type="none" w="med" len="med"/>
                      <a:tailEnd type="none" w="med" len="med"/>
                    </a:lnR>
                    <a:lnT w="12700" cap="flat" cmpd="sng" algn="ctr">
                      <a:solidFill>
                        <a:srgbClr val="0070AD"/>
                      </a:solidFill>
                      <a:prstDash val="solid"/>
                      <a:round/>
                      <a:headEnd type="none" w="med" len="med"/>
                      <a:tailEnd type="none" w="med" len="med"/>
                    </a:lnT>
                    <a:lnB w="12700" cap="flat" cmpd="sng" algn="ctr">
                      <a:solidFill>
                        <a:srgbClr val="0070AD"/>
                      </a:solidFill>
                      <a:prstDash val="solid"/>
                      <a:round/>
                      <a:headEnd type="none" w="med" len="med"/>
                      <a:tailEnd type="none" w="med" len="med"/>
                    </a:lnB>
                    <a:solidFill>
                      <a:schemeClr val="bg1"/>
                    </a:solidFill>
                  </a:tcPr>
                </a:tc>
                <a:extLst>
                  <a:ext uri="{0D108BD9-81ED-4DB2-BD59-A6C34878D82A}">
                    <a16:rowId xmlns:a16="http://schemas.microsoft.com/office/drawing/2014/main" val="1488221258"/>
                  </a:ext>
                </a:extLst>
              </a:tr>
              <a:tr h="283386">
                <a:tc>
                  <a:txBody>
                    <a:bodyPr/>
                    <a:lstStyle/>
                    <a:p>
                      <a:r>
                        <a:rPr lang="en-GB" sz="1050" b="1" dirty="0"/>
                        <a:t>Pay Gap %</a:t>
                      </a:r>
                    </a:p>
                  </a:txBody>
                  <a:tcPr>
                    <a:lnL w="12700" cap="flat" cmpd="sng" algn="ctr">
                      <a:solidFill>
                        <a:srgbClr val="0070AD"/>
                      </a:solidFill>
                      <a:prstDash val="solid"/>
                      <a:round/>
                      <a:headEnd type="none" w="med" len="med"/>
                      <a:tailEnd type="none" w="med" len="med"/>
                    </a:lnL>
                    <a:lnR w="12700" cap="flat" cmpd="sng" algn="ctr">
                      <a:solidFill>
                        <a:srgbClr val="0070AD"/>
                      </a:solidFill>
                      <a:prstDash val="solid"/>
                      <a:round/>
                      <a:headEnd type="none" w="med" len="med"/>
                      <a:tailEnd type="none" w="med" len="med"/>
                    </a:lnR>
                    <a:lnT w="12700" cap="flat" cmpd="sng" algn="ctr">
                      <a:solidFill>
                        <a:srgbClr val="0070AD"/>
                      </a:solidFill>
                      <a:prstDash val="solid"/>
                      <a:round/>
                      <a:headEnd type="none" w="med" len="med"/>
                      <a:tailEnd type="none" w="med" len="med"/>
                    </a:lnT>
                    <a:lnB w="12700" cap="flat" cmpd="sng" algn="ctr">
                      <a:solidFill>
                        <a:srgbClr val="0070AD"/>
                      </a:solidFill>
                      <a:prstDash val="solid"/>
                      <a:round/>
                      <a:headEnd type="none" w="med" len="med"/>
                      <a:tailEnd type="none" w="med" len="med"/>
                    </a:lnB>
                    <a:solidFill>
                      <a:schemeClr val="bg1">
                        <a:lumMod val="95000"/>
                      </a:schemeClr>
                    </a:solidFill>
                  </a:tcPr>
                </a:tc>
                <a:tc>
                  <a:txBody>
                    <a:bodyPr/>
                    <a:lstStyle/>
                    <a:p>
                      <a:r>
                        <a:rPr lang="en-GB" sz="1050" b="1" dirty="0"/>
                        <a:t>3.1%</a:t>
                      </a:r>
                    </a:p>
                  </a:txBody>
                  <a:tcPr>
                    <a:lnL w="12700" cap="flat" cmpd="sng" algn="ctr">
                      <a:solidFill>
                        <a:srgbClr val="0070AD"/>
                      </a:solidFill>
                      <a:prstDash val="solid"/>
                      <a:round/>
                      <a:headEnd type="none" w="med" len="med"/>
                      <a:tailEnd type="none" w="med" len="med"/>
                    </a:lnL>
                    <a:lnR w="12700" cap="flat" cmpd="sng" algn="ctr">
                      <a:solidFill>
                        <a:srgbClr val="0070AD"/>
                      </a:solidFill>
                      <a:prstDash val="solid"/>
                      <a:round/>
                      <a:headEnd type="none" w="med" len="med"/>
                      <a:tailEnd type="none" w="med" len="med"/>
                    </a:lnR>
                    <a:lnT w="12700" cap="flat" cmpd="sng" algn="ctr">
                      <a:solidFill>
                        <a:srgbClr val="0070AD"/>
                      </a:solidFill>
                      <a:prstDash val="solid"/>
                      <a:round/>
                      <a:headEnd type="none" w="med" len="med"/>
                      <a:tailEnd type="none" w="med" len="med"/>
                    </a:lnT>
                    <a:lnB w="12700" cap="flat" cmpd="sng" algn="ctr">
                      <a:solidFill>
                        <a:srgbClr val="0070AD"/>
                      </a:solidFill>
                      <a:prstDash val="solid"/>
                      <a:round/>
                      <a:headEnd type="none" w="med" len="med"/>
                      <a:tailEnd type="none" w="med" len="med"/>
                    </a:lnB>
                    <a:solidFill>
                      <a:schemeClr val="bg1">
                        <a:lumMod val="95000"/>
                      </a:schemeClr>
                    </a:solidFill>
                  </a:tcPr>
                </a:tc>
                <a:tc>
                  <a:txBody>
                    <a:bodyPr/>
                    <a:lstStyle/>
                    <a:p>
                      <a:r>
                        <a:rPr lang="en-GB" sz="1050" b="1" dirty="0"/>
                        <a:t>4.1%</a:t>
                      </a:r>
                    </a:p>
                  </a:txBody>
                  <a:tcPr>
                    <a:lnL w="12700" cap="flat" cmpd="sng" algn="ctr">
                      <a:solidFill>
                        <a:srgbClr val="0070AD"/>
                      </a:solidFill>
                      <a:prstDash val="solid"/>
                      <a:round/>
                      <a:headEnd type="none" w="med" len="med"/>
                      <a:tailEnd type="none" w="med" len="med"/>
                    </a:lnL>
                    <a:lnR w="12700" cap="flat" cmpd="sng" algn="ctr">
                      <a:solidFill>
                        <a:srgbClr val="0070AD"/>
                      </a:solidFill>
                      <a:prstDash val="solid"/>
                      <a:round/>
                      <a:headEnd type="none" w="med" len="med"/>
                      <a:tailEnd type="none" w="med" len="med"/>
                    </a:lnR>
                    <a:lnT w="12700" cap="flat" cmpd="sng" algn="ctr">
                      <a:solidFill>
                        <a:srgbClr val="0070AD"/>
                      </a:solidFill>
                      <a:prstDash val="solid"/>
                      <a:round/>
                      <a:headEnd type="none" w="med" len="med"/>
                      <a:tailEnd type="none" w="med" len="med"/>
                    </a:lnT>
                    <a:lnB w="12700" cap="flat" cmpd="sng" algn="ctr">
                      <a:solidFill>
                        <a:srgbClr val="0070AD"/>
                      </a:solidFill>
                      <a:prstDash val="solid"/>
                      <a:round/>
                      <a:headEnd type="none" w="med" len="med"/>
                      <a:tailEnd type="none" w="med" len="med"/>
                    </a:lnB>
                    <a:solidFill>
                      <a:schemeClr val="bg1">
                        <a:lumMod val="95000"/>
                      </a:schemeClr>
                    </a:solidFill>
                  </a:tcPr>
                </a:tc>
                <a:tc>
                  <a:txBody>
                    <a:bodyPr/>
                    <a:lstStyle/>
                    <a:p>
                      <a:r>
                        <a:rPr lang="en-GB" sz="1050" b="1" dirty="0"/>
                        <a:t>1.0%</a:t>
                      </a:r>
                    </a:p>
                  </a:txBody>
                  <a:tcPr>
                    <a:lnL w="12700" cap="flat" cmpd="sng" algn="ctr">
                      <a:solidFill>
                        <a:srgbClr val="0070AD"/>
                      </a:solidFill>
                      <a:prstDash val="solid"/>
                      <a:round/>
                      <a:headEnd type="none" w="med" len="med"/>
                      <a:tailEnd type="none" w="med" len="med"/>
                    </a:lnL>
                    <a:lnR w="12700" cap="flat" cmpd="sng" algn="ctr">
                      <a:solidFill>
                        <a:srgbClr val="0070AD"/>
                      </a:solidFill>
                      <a:prstDash val="solid"/>
                      <a:round/>
                      <a:headEnd type="none" w="med" len="med"/>
                      <a:tailEnd type="none" w="med" len="med"/>
                    </a:lnR>
                    <a:lnT w="12700" cap="flat" cmpd="sng" algn="ctr">
                      <a:solidFill>
                        <a:srgbClr val="0070AD"/>
                      </a:solidFill>
                      <a:prstDash val="solid"/>
                      <a:round/>
                      <a:headEnd type="none" w="med" len="med"/>
                      <a:tailEnd type="none" w="med" len="med"/>
                    </a:lnT>
                    <a:lnB w="12700" cap="flat" cmpd="sng" algn="ctr">
                      <a:solidFill>
                        <a:srgbClr val="0070AD"/>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418746573"/>
                  </a:ext>
                </a:extLst>
              </a:tr>
            </a:tbl>
          </a:graphicData>
        </a:graphic>
      </p:graphicFrame>
      <p:sp>
        <p:nvSpPr>
          <p:cNvPr id="9" name="TextBox 8"/>
          <p:cNvSpPr txBox="1"/>
          <p:nvPr/>
        </p:nvSpPr>
        <p:spPr>
          <a:xfrm>
            <a:off x="6585631" y="4292148"/>
            <a:ext cx="5128104" cy="1015663"/>
          </a:xfrm>
          <a:prstGeom prst="rect">
            <a:avLst/>
          </a:prstGeom>
          <a:solidFill>
            <a:schemeClr val="bg1"/>
          </a:solidFill>
        </p:spPr>
        <p:txBody>
          <a:bodyPr wrap="square" rtlCol="0">
            <a:spAutoFit/>
          </a:bodyPr>
          <a:lstStyle/>
          <a:p>
            <a:r>
              <a:rPr lang="en-GB" sz="1200" dirty="0"/>
              <a:t>The median average Ethnicity pay gap has decreased by 1.0% since 31</a:t>
            </a:r>
            <a:r>
              <a:rPr lang="en-GB" sz="1200" baseline="30000" dirty="0"/>
              <a:t>st</a:t>
            </a:r>
            <a:r>
              <a:rPr lang="en-GB" sz="1200" dirty="0"/>
              <a:t> March 2022 to 4.1%.</a:t>
            </a:r>
          </a:p>
          <a:p>
            <a:endParaRPr lang="en-GB" sz="1200" dirty="0"/>
          </a:p>
          <a:p>
            <a:r>
              <a:rPr lang="en-GB" sz="1200" dirty="0"/>
              <a:t>The median average hourly rate for White staff has increased by £0.93 whereas the median hourly rate for BME staff has increased by £0.73.</a:t>
            </a:r>
          </a:p>
        </p:txBody>
      </p:sp>
    </p:spTree>
    <p:extLst>
      <p:ext uri="{BB962C8B-B14F-4D97-AF65-F5344CB8AC3E}">
        <p14:creationId xmlns:p14="http://schemas.microsoft.com/office/powerpoint/2010/main" val="27439900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C183D7F6-B498-43B3-948B-1728B52AA6E4}">
                <adec:decorative xmlns:adec="http://schemas.microsoft.com/office/drawing/2017/decorative" val="1"/>
              </a:ext>
            </a:extLst>
          </p:cNvPr>
          <p:cNvSpPr>
            <a:spLocks noGrp="1"/>
          </p:cNvSpPr>
          <p:nvPr>
            <p:ph sz="quarter" idx="14"/>
          </p:nvPr>
        </p:nvSpPr>
        <p:spPr/>
        <p:txBody>
          <a:bodyPr/>
          <a:lstStyle/>
          <a:p>
            <a:pPr algn="ctr">
              <a:spcBef>
                <a:spcPct val="0"/>
              </a:spcBef>
            </a:pPr>
            <a:r>
              <a:rPr lang="en-GB" altLang="en-US" dirty="0">
                <a:solidFill>
                  <a:schemeClr val="tx2"/>
                </a:solidFill>
              </a:rPr>
              <a:t>Ethnicity Pay Gap Report- March 2023</a:t>
            </a:r>
          </a:p>
        </p:txBody>
      </p:sp>
      <p:sp>
        <p:nvSpPr>
          <p:cNvPr id="4" name="Content Placeholder 3"/>
          <p:cNvSpPr>
            <a:spLocks noGrp="1"/>
          </p:cNvSpPr>
          <p:nvPr>
            <p:ph type="title" idx="4294967295"/>
          </p:nvPr>
        </p:nvSpPr>
        <p:spPr>
          <a:xfrm>
            <a:off x="307496" y="336552"/>
            <a:ext cx="9344503" cy="848782"/>
          </a:xfrm>
          <a:prstGeom prst="rect">
            <a:avLst/>
          </a:prstGeom>
          <a:noFill/>
          <a:ln>
            <a:noFill/>
            <a:prstDash/>
          </a:ln>
          <a:effectLst/>
        </p:spPr>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p>
            <a:pPr marL="0" marR="0" lvl="0" indent="0" algn="l" defTabSz="914400" rtl="0" eaLnBrk="1" fontAlgn="auto" latinLnBrk="0" hangingPunct="1">
              <a:lnSpc>
                <a:spcPct val="90000"/>
              </a:lnSpc>
              <a:spcBef>
                <a:spcPts val="1000"/>
              </a:spcBef>
              <a:spcAft>
                <a:spcPts val="600"/>
              </a:spcAft>
              <a:buClrTx/>
              <a:buSzTx/>
              <a:buFont typeface="Arial"/>
              <a:buNone/>
              <a:tabLst/>
              <a:defRPr/>
            </a:pPr>
            <a:r>
              <a:rPr kumimoji="0" lang="en-GB" altLang="en-US" sz="2400" b="1" i="0" u="none" strike="noStrike" kern="1200" cap="none" spc="0" normalizeH="0" baseline="0" noProof="0" dirty="0">
                <a:ln>
                  <a:noFill/>
                </a:ln>
                <a:solidFill>
                  <a:schemeClr val="tx1"/>
                </a:solidFill>
                <a:effectLst/>
                <a:uLnTx/>
                <a:uFillTx/>
                <a:latin typeface="Arial" charset="0"/>
                <a:ea typeface="Arial" charset="0"/>
                <a:cs typeface="Arial" charset="0"/>
              </a:rPr>
              <a:t>Mean &amp; Median Pay Gap – by Ethnicity &amp; Gender</a:t>
            </a:r>
            <a:endParaRPr kumimoji="0" lang="en-GB" sz="2400" b="1" i="0" u="none" strike="noStrike" kern="1200" cap="none" spc="0" normalizeH="0" baseline="0" noProof="0" dirty="0">
              <a:ln>
                <a:noFill/>
              </a:ln>
              <a:solidFill>
                <a:schemeClr val="tx1"/>
              </a:solidFill>
              <a:effectLst/>
              <a:uLnTx/>
              <a:uFillTx/>
              <a:latin typeface="Arial" charset="0"/>
              <a:ea typeface="Arial" charset="0"/>
              <a:cs typeface="Arial" charset="0"/>
            </a:endParaRPr>
          </a:p>
        </p:txBody>
      </p:sp>
      <p:sp>
        <p:nvSpPr>
          <p:cNvPr id="13" name="TextBox 12">
            <a:extLst>
              <a:ext uri="{FF2B5EF4-FFF2-40B4-BE49-F238E27FC236}">
                <a16:creationId xmlns:a16="http://schemas.microsoft.com/office/drawing/2014/main" id="{2CF4F162-173F-D91F-603E-ED58BC54BE42}"/>
              </a:ext>
            </a:extLst>
          </p:cNvPr>
          <p:cNvSpPr txBox="1"/>
          <p:nvPr/>
        </p:nvSpPr>
        <p:spPr>
          <a:xfrm>
            <a:off x="241540" y="1071344"/>
            <a:ext cx="6642114" cy="246221"/>
          </a:xfrm>
          <a:prstGeom prst="rect">
            <a:avLst/>
          </a:prstGeom>
          <a:noFill/>
        </p:spPr>
        <p:txBody>
          <a:bodyPr wrap="square">
            <a:spAutoFit/>
          </a:bodyPr>
          <a:lstStyle/>
          <a:p>
            <a:r>
              <a:rPr lang="en-GB" sz="1000" b="1" dirty="0">
                <a:solidFill>
                  <a:schemeClr val="tx2"/>
                </a:solidFill>
              </a:rPr>
              <a:t>Mean Intersectional Pay Gaps: Gender and Ethnicity (2023)</a:t>
            </a:r>
          </a:p>
        </p:txBody>
      </p:sp>
      <p:sp>
        <p:nvSpPr>
          <p:cNvPr id="14" name="TextBox 13">
            <a:extLst>
              <a:ext uri="{FF2B5EF4-FFF2-40B4-BE49-F238E27FC236}">
                <a16:creationId xmlns:a16="http://schemas.microsoft.com/office/drawing/2014/main" id="{9C099157-06F2-BDCC-499F-83C2B710A2F5}"/>
              </a:ext>
            </a:extLst>
          </p:cNvPr>
          <p:cNvSpPr txBox="1"/>
          <p:nvPr/>
        </p:nvSpPr>
        <p:spPr>
          <a:xfrm>
            <a:off x="241540" y="1318181"/>
            <a:ext cx="3307910" cy="246221"/>
          </a:xfrm>
          <a:prstGeom prst="rect">
            <a:avLst/>
          </a:prstGeom>
          <a:noFill/>
        </p:spPr>
        <p:txBody>
          <a:bodyPr wrap="square">
            <a:spAutoFit/>
          </a:bodyPr>
          <a:lstStyle/>
          <a:p>
            <a:r>
              <a:rPr lang="en-GB" sz="1000" b="1" dirty="0"/>
              <a:t>Male</a:t>
            </a:r>
          </a:p>
        </p:txBody>
      </p:sp>
      <p:graphicFrame>
        <p:nvGraphicFramePr>
          <p:cNvPr id="8" name="Table 7">
            <a:extLst>
              <a:ext uri="{FF2B5EF4-FFF2-40B4-BE49-F238E27FC236}">
                <a16:creationId xmlns:a16="http://schemas.microsoft.com/office/drawing/2014/main" id="{D4059F76-D773-51DF-B01C-F80D7FABAE62}"/>
              </a:ext>
            </a:extLst>
          </p:cNvPr>
          <p:cNvGraphicFramePr>
            <a:graphicFrameLocks noGrp="1"/>
          </p:cNvGraphicFramePr>
          <p:nvPr>
            <p:extLst>
              <p:ext uri="{D42A27DB-BD31-4B8C-83A1-F6EECF244321}">
                <p14:modId xmlns:p14="http://schemas.microsoft.com/office/powerpoint/2010/main" val="1248057320"/>
              </p:ext>
            </p:extLst>
          </p:nvPr>
        </p:nvGraphicFramePr>
        <p:xfrm>
          <a:off x="285640" y="1620438"/>
          <a:ext cx="3263810" cy="975360"/>
        </p:xfrm>
        <a:graphic>
          <a:graphicData uri="http://schemas.openxmlformats.org/drawingml/2006/table">
            <a:tbl>
              <a:tblPr firstRow="1" bandRow="1">
                <a:tableStyleId>{00A15C55-8517-42AA-B614-E9B94910E393}</a:tableStyleId>
              </a:tblPr>
              <a:tblGrid>
                <a:gridCol w="1126365">
                  <a:extLst>
                    <a:ext uri="{9D8B030D-6E8A-4147-A177-3AD203B41FA5}">
                      <a16:colId xmlns:a16="http://schemas.microsoft.com/office/drawing/2014/main" val="2643479601"/>
                    </a:ext>
                  </a:extLst>
                </a:gridCol>
                <a:gridCol w="1212916">
                  <a:extLst>
                    <a:ext uri="{9D8B030D-6E8A-4147-A177-3AD203B41FA5}">
                      <a16:colId xmlns:a16="http://schemas.microsoft.com/office/drawing/2014/main" val="3677268492"/>
                    </a:ext>
                  </a:extLst>
                </a:gridCol>
                <a:gridCol w="924529">
                  <a:extLst>
                    <a:ext uri="{9D8B030D-6E8A-4147-A177-3AD203B41FA5}">
                      <a16:colId xmlns:a16="http://schemas.microsoft.com/office/drawing/2014/main" val="1732342794"/>
                    </a:ext>
                  </a:extLst>
                </a:gridCol>
              </a:tblGrid>
              <a:tr h="275922">
                <a:tc>
                  <a:txBody>
                    <a:bodyPr/>
                    <a:lstStyle/>
                    <a:p>
                      <a:r>
                        <a:rPr lang="en-GB" sz="800" dirty="0">
                          <a:solidFill>
                            <a:schemeClr val="tx1"/>
                          </a:solidFill>
                        </a:rPr>
                        <a:t>Ethnicity</a:t>
                      </a:r>
                    </a:p>
                  </a:txBody>
                  <a:tcPr>
                    <a:lnL w="12700" cap="flat" cmpd="sng" algn="ctr">
                      <a:solidFill>
                        <a:srgbClr val="0070AD"/>
                      </a:solidFill>
                      <a:prstDash val="solid"/>
                      <a:round/>
                      <a:headEnd type="none" w="med" len="med"/>
                      <a:tailEnd type="none" w="med" len="med"/>
                    </a:lnL>
                    <a:lnR w="12700" cap="flat" cmpd="sng" algn="ctr">
                      <a:solidFill>
                        <a:srgbClr val="0070AD"/>
                      </a:solidFill>
                      <a:prstDash val="solid"/>
                      <a:round/>
                      <a:headEnd type="none" w="med" len="med"/>
                      <a:tailEnd type="none" w="med" len="med"/>
                    </a:lnR>
                    <a:lnT w="12700" cap="flat" cmpd="sng" algn="ctr">
                      <a:solidFill>
                        <a:srgbClr val="0070AD"/>
                      </a:solidFill>
                      <a:prstDash val="solid"/>
                      <a:round/>
                      <a:headEnd type="none" w="med" len="med"/>
                      <a:tailEnd type="none" w="med" len="med"/>
                    </a:lnT>
                    <a:lnB w="12700" cap="flat" cmpd="sng" algn="ctr">
                      <a:solidFill>
                        <a:srgbClr val="0070AD"/>
                      </a:solidFill>
                      <a:prstDash val="solid"/>
                      <a:round/>
                      <a:headEnd type="none" w="med" len="med"/>
                      <a:tailEnd type="none" w="med" len="med"/>
                    </a:lnB>
                    <a:solidFill>
                      <a:schemeClr val="accent4">
                        <a:lumMod val="20000"/>
                        <a:lumOff val="80000"/>
                      </a:schemeClr>
                    </a:solidFill>
                  </a:tcPr>
                </a:tc>
                <a:tc>
                  <a:txBody>
                    <a:bodyPr/>
                    <a:lstStyle/>
                    <a:p>
                      <a:r>
                        <a:rPr lang="en-GB" sz="800" b="1" dirty="0">
                          <a:solidFill>
                            <a:schemeClr val="tx1"/>
                          </a:solidFill>
                        </a:rPr>
                        <a:t>Mean Avg. Hourly Rate</a:t>
                      </a:r>
                    </a:p>
                  </a:txBody>
                  <a:tcPr>
                    <a:lnL w="12700" cap="flat" cmpd="sng" algn="ctr">
                      <a:solidFill>
                        <a:srgbClr val="0070AD"/>
                      </a:solidFill>
                      <a:prstDash val="solid"/>
                      <a:round/>
                      <a:headEnd type="none" w="med" len="med"/>
                      <a:tailEnd type="none" w="med" len="med"/>
                    </a:lnL>
                    <a:lnR w="12700" cap="flat" cmpd="sng" algn="ctr">
                      <a:solidFill>
                        <a:srgbClr val="0070AD"/>
                      </a:solidFill>
                      <a:prstDash val="solid"/>
                      <a:round/>
                      <a:headEnd type="none" w="med" len="med"/>
                      <a:tailEnd type="none" w="med" len="med"/>
                    </a:lnR>
                    <a:lnT w="12700" cap="flat" cmpd="sng" algn="ctr">
                      <a:solidFill>
                        <a:srgbClr val="0070AD"/>
                      </a:solidFill>
                      <a:prstDash val="solid"/>
                      <a:round/>
                      <a:headEnd type="none" w="med" len="med"/>
                      <a:tailEnd type="none" w="med" len="med"/>
                    </a:lnT>
                    <a:lnB w="12700" cap="flat" cmpd="sng" algn="ctr">
                      <a:solidFill>
                        <a:srgbClr val="0070AD"/>
                      </a:solidFill>
                      <a:prstDash val="solid"/>
                      <a:round/>
                      <a:headEnd type="none" w="med" len="med"/>
                      <a:tailEnd type="none" w="med" len="med"/>
                    </a:lnB>
                    <a:solidFill>
                      <a:schemeClr val="accent4">
                        <a:lumMod val="20000"/>
                        <a:lumOff val="80000"/>
                      </a:schemeClr>
                    </a:solidFill>
                  </a:tcPr>
                </a:tc>
                <a:tc>
                  <a:txBody>
                    <a:bodyPr/>
                    <a:lstStyle/>
                    <a:p>
                      <a:r>
                        <a:rPr lang="en-GB" sz="800" b="1" dirty="0">
                          <a:solidFill>
                            <a:schemeClr val="tx1"/>
                          </a:solidFill>
                        </a:rPr>
                        <a:t>Pay Gap vs White Male</a:t>
                      </a:r>
                    </a:p>
                  </a:txBody>
                  <a:tcPr>
                    <a:lnL w="12700" cap="flat" cmpd="sng" algn="ctr">
                      <a:solidFill>
                        <a:srgbClr val="0070AD"/>
                      </a:solidFill>
                      <a:prstDash val="solid"/>
                      <a:round/>
                      <a:headEnd type="none" w="med" len="med"/>
                      <a:tailEnd type="none" w="med" len="med"/>
                    </a:lnL>
                    <a:lnR w="12700" cap="flat" cmpd="sng" algn="ctr">
                      <a:solidFill>
                        <a:srgbClr val="0070AD"/>
                      </a:solidFill>
                      <a:prstDash val="solid"/>
                      <a:round/>
                      <a:headEnd type="none" w="med" len="med"/>
                      <a:tailEnd type="none" w="med" len="med"/>
                    </a:lnR>
                    <a:lnT w="12700" cap="flat" cmpd="sng" algn="ctr">
                      <a:solidFill>
                        <a:srgbClr val="0070AD"/>
                      </a:solidFill>
                      <a:prstDash val="solid"/>
                      <a:round/>
                      <a:headEnd type="none" w="med" len="med"/>
                      <a:tailEnd type="none" w="med" len="med"/>
                    </a:lnT>
                    <a:lnB w="12700" cap="flat" cmpd="sng" algn="ctr">
                      <a:solidFill>
                        <a:srgbClr val="0070AD"/>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282173394"/>
                  </a:ext>
                </a:extLst>
              </a:tr>
              <a:tr h="172451">
                <a:tc>
                  <a:txBody>
                    <a:bodyPr/>
                    <a:lstStyle/>
                    <a:p>
                      <a:pPr marL="0" indent="0">
                        <a:buNone/>
                      </a:pPr>
                      <a:r>
                        <a:rPr lang="en-GB" sz="800" dirty="0"/>
                        <a:t>1. White</a:t>
                      </a:r>
                    </a:p>
                  </a:txBody>
                  <a:tcPr>
                    <a:lnL w="12700" cap="flat" cmpd="sng" algn="ctr">
                      <a:solidFill>
                        <a:srgbClr val="0070AD"/>
                      </a:solidFill>
                      <a:prstDash val="solid"/>
                      <a:round/>
                      <a:headEnd type="none" w="med" len="med"/>
                      <a:tailEnd type="none" w="med" len="med"/>
                    </a:lnL>
                    <a:lnR w="12700" cap="flat" cmpd="sng" algn="ctr">
                      <a:solidFill>
                        <a:srgbClr val="0070AD"/>
                      </a:solidFill>
                      <a:prstDash val="solid"/>
                      <a:round/>
                      <a:headEnd type="none" w="med" len="med"/>
                      <a:tailEnd type="none" w="med" len="med"/>
                    </a:lnR>
                    <a:lnT w="12700" cap="flat" cmpd="sng" algn="ctr">
                      <a:solidFill>
                        <a:srgbClr val="0070AD"/>
                      </a:solidFill>
                      <a:prstDash val="solid"/>
                      <a:round/>
                      <a:headEnd type="none" w="med" len="med"/>
                      <a:tailEnd type="none" w="med" len="med"/>
                    </a:lnT>
                    <a:lnB w="12700" cap="flat" cmpd="sng" algn="ctr">
                      <a:solidFill>
                        <a:srgbClr val="0070AD"/>
                      </a:solidFill>
                      <a:prstDash val="solid"/>
                      <a:round/>
                      <a:headEnd type="none" w="med" len="med"/>
                      <a:tailEnd type="none" w="med" len="med"/>
                    </a:lnB>
                    <a:solidFill>
                      <a:schemeClr val="bg1"/>
                    </a:solidFill>
                  </a:tcPr>
                </a:tc>
                <a:tc>
                  <a:txBody>
                    <a:bodyPr/>
                    <a:lstStyle/>
                    <a:p>
                      <a:pPr algn="r"/>
                      <a:r>
                        <a:rPr lang="en-GB" sz="800" dirty="0"/>
                        <a:t>25.17</a:t>
                      </a:r>
                    </a:p>
                  </a:txBody>
                  <a:tcPr>
                    <a:lnL w="12700" cap="flat" cmpd="sng" algn="ctr">
                      <a:solidFill>
                        <a:srgbClr val="0070AD"/>
                      </a:solidFill>
                      <a:prstDash val="solid"/>
                      <a:round/>
                      <a:headEnd type="none" w="med" len="med"/>
                      <a:tailEnd type="none" w="med" len="med"/>
                    </a:lnL>
                    <a:lnR w="12700" cap="flat" cmpd="sng" algn="ctr">
                      <a:solidFill>
                        <a:srgbClr val="0070AD"/>
                      </a:solidFill>
                      <a:prstDash val="solid"/>
                      <a:round/>
                      <a:headEnd type="none" w="med" len="med"/>
                      <a:tailEnd type="none" w="med" len="med"/>
                    </a:lnR>
                    <a:lnT w="12700" cap="flat" cmpd="sng" algn="ctr">
                      <a:solidFill>
                        <a:srgbClr val="0070AD"/>
                      </a:solidFill>
                      <a:prstDash val="solid"/>
                      <a:round/>
                      <a:headEnd type="none" w="med" len="med"/>
                      <a:tailEnd type="none" w="med" len="med"/>
                    </a:lnT>
                    <a:lnB w="12700" cap="flat" cmpd="sng" algn="ctr">
                      <a:solidFill>
                        <a:srgbClr val="0070AD"/>
                      </a:solidFill>
                      <a:prstDash val="solid"/>
                      <a:round/>
                      <a:headEnd type="none" w="med" len="med"/>
                      <a:tailEnd type="none" w="med" len="med"/>
                    </a:lnB>
                    <a:solidFill>
                      <a:schemeClr val="bg1"/>
                    </a:solidFill>
                  </a:tcPr>
                </a:tc>
                <a:tc>
                  <a:txBody>
                    <a:bodyPr/>
                    <a:lstStyle/>
                    <a:p>
                      <a:pPr algn="r"/>
                      <a:r>
                        <a:rPr lang="en-GB" sz="800" dirty="0"/>
                        <a:t>-</a:t>
                      </a:r>
                    </a:p>
                  </a:txBody>
                  <a:tcPr>
                    <a:lnL w="12700" cap="flat" cmpd="sng" algn="ctr">
                      <a:solidFill>
                        <a:srgbClr val="0070AD"/>
                      </a:solidFill>
                      <a:prstDash val="solid"/>
                      <a:round/>
                      <a:headEnd type="none" w="med" len="med"/>
                      <a:tailEnd type="none" w="med" len="med"/>
                    </a:lnL>
                    <a:lnR w="12700" cap="flat" cmpd="sng" algn="ctr">
                      <a:solidFill>
                        <a:srgbClr val="0070AD"/>
                      </a:solidFill>
                      <a:prstDash val="solid"/>
                      <a:round/>
                      <a:headEnd type="none" w="med" len="med"/>
                      <a:tailEnd type="none" w="med" len="med"/>
                    </a:lnR>
                    <a:lnT w="12700" cap="flat" cmpd="sng" algn="ctr">
                      <a:solidFill>
                        <a:srgbClr val="0070AD"/>
                      </a:solidFill>
                      <a:prstDash val="solid"/>
                      <a:round/>
                      <a:headEnd type="none" w="med" len="med"/>
                      <a:tailEnd type="none" w="med" len="med"/>
                    </a:lnT>
                    <a:lnB w="12700" cap="flat" cmpd="sng" algn="ctr">
                      <a:solidFill>
                        <a:srgbClr val="0070AD"/>
                      </a:solidFill>
                      <a:prstDash val="solid"/>
                      <a:round/>
                      <a:headEnd type="none" w="med" len="med"/>
                      <a:tailEnd type="none" w="med" len="med"/>
                    </a:lnB>
                    <a:solidFill>
                      <a:schemeClr val="bg1"/>
                    </a:solidFill>
                  </a:tcPr>
                </a:tc>
                <a:extLst>
                  <a:ext uri="{0D108BD9-81ED-4DB2-BD59-A6C34878D82A}">
                    <a16:rowId xmlns:a16="http://schemas.microsoft.com/office/drawing/2014/main" val="558440897"/>
                  </a:ext>
                </a:extLst>
              </a:tr>
              <a:tr h="172451">
                <a:tc>
                  <a:txBody>
                    <a:bodyPr/>
                    <a:lstStyle/>
                    <a:p>
                      <a:r>
                        <a:rPr lang="en-GB" sz="800" dirty="0"/>
                        <a:t>2. Ethnic Minorities</a:t>
                      </a:r>
                    </a:p>
                  </a:txBody>
                  <a:tcPr>
                    <a:lnL w="12700" cap="flat" cmpd="sng" algn="ctr">
                      <a:solidFill>
                        <a:srgbClr val="0070AD"/>
                      </a:solidFill>
                      <a:prstDash val="solid"/>
                      <a:round/>
                      <a:headEnd type="none" w="med" len="med"/>
                      <a:tailEnd type="none" w="med" len="med"/>
                    </a:lnL>
                    <a:lnR w="12700" cap="flat" cmpd="sng" algn="ctr">
                      <a:solidFill>
                        <a:srgbClr val="0070AD"/>
                      </a:solidFill>
                      <a:prstDash val="solid"/>
                      <a:round/>
                      <a:headEnd type="none" w="med" len="med"/>
                      <a:tailEnd type="none" w="med" len="med"/>
                    </a:lnR>
                    <a:lnT w="12700" cap="flat" cmpd="sng" algn="ctr">
                      <a:solidFill>
                        <a:srgbClr val="0070AD"/>
                      </a:solidFill>
                      <a:prstDash val="solid"/>
                      <a:round/>
                      <a:headEnd type="none" w="med" len="med"/>
                      <a:tailEnd type="none" w="med" len="med"/>
                    </a:lnT>
                    <a:lnB w="12700" cap="flat" cmpd="sng" algn="ctr">
                      <a:solidFill>
                        <a:srgbClr val="0070AD"/>
                      </a:solidFill>
                      <a:prstDash val="solid"/>
                      <a:round/>
                      <a:headEnd type="none" w="med" len="med"/>
                      <a:tailEnd type="none" w="med" len="med"/>
                    </a:lnB>
                    <a:solidFill>
                      <a:schemeClr val="bg1"/>
                    </a:solidFill>
                  </a:tcPr>
                </a:tc>
                <a:tc>
                  <a:txBody>
                    <a:bodyPr/>
                    <a:lstStyle/>
                    <a:p>
                      <a:pPr algn="r"/>
                      <a:r>
                        <a:rPr lang="en-GB" sz="800" dirty="0"/>
                        <a:t>23.81</a:t>
                      </a:r>
                    </a:p>
                  </a:txBody>
                  <a:tcPr>
                    <a:lnL w="12700" cap="flat" cmpd="sng" algn="ctr">
                      <a:solidFill>
                        <a:srgbClr val="0070AD"/>
                      </a:solidFill>
                      <a:prstDash val="solid"/>
                      <a:round/>
                      <a:headEnd type="none" w="med" len="med"/>
                      <a:tailEnd type="none" w="med" len="med"/>
                    </a:lnL>
                    <a:lnR w="12700" cap="flat" cmpd="sng" algn="ctr">
                      <a:solidFill>
                        <a:srgbClr val="0070AD"/>
                      </a:solidFill>
                      <a:prstDash val="solid"/>
                      <a:round/>
                      <a:headEnd type="none" w="med" len="med"/>
                      <a:tailEnd type="none" w="med" len="med"/>
                    </a:lnR>
                    <a:lnT w="12700" cap="flat" cmpd="sng" algn="ctr">
                      <a:solidFill>
                        <a:srgbClr val="0070AD"/>
                      </a:solidFill>
                      <a:prstDash val="solid"/>
                      <a:round/>
                      <a:headEnd type="none" w="med" len="med"/>
                      <a:tailEnd type="none" w="med" len="med"/>
                    </a:lnT>
                    <a:lnB w="12700" cap="flat" cmpd="sng" algn="ctr">
                      <a:solidFill>
                        <a:srgbClr val="0070AD"/>
                      </a:solidFill>
                      <a:prstDash val="solid"/>
                      <a:round/>
                      <a:headEnd type="none" w="med" len="med"/>
                      <a:tailEnd type="none" w="med" len="med"/>
                    </a:lnB>
                    <a:solidFill>
                      <a:schemeClr val="bg1"/>
                    </a:solidFill>
                  </a:tcPr>
                </a:tc>
                <a:tc>
                  <a:txBody>
                    <a:bodyPr/>
                    <a:lstStyle/>
                    <a:p>
                      <a:pPr algn="r"/>
                      <a:r>
                        <a:rPr lang="en-GB" sz="800" dirty="0"/>
                        <a:t>5.4%</a:t>
                      </a:r>
                    </a:p>
                  </a:txBody>
                  <a:tcPr>
                    <a:lnL w="12700" cap="flat" cmpd="sng" algn="ctr">
                      <a:solidFill>
                        <a:srgbClr val="0070AD"/>
                      </a:solidFill>
                      <a:prstDash val="solid"/>
                      <a:round/>
                      <a:headEnd type="none" w="med" len="med"/>
                      <a:tailEnd type="none" w="med" len="med"/>
                    </a:lnL>
                    <a:lnR w="12700" cap="flat" cmpd="sng" algn="ctr">
                      <a:solidFill>
                        <a:srgbClr val="0070AD"/>
                      </a:solidFill>
                      <a:prstDash val="solid"/>
                      <a:round/>
                      <a:headEnd type="none" w="med" len="med"/>
                      <a:tailEnd type="none" w="med" len="med"/>
                    </a:lnR>
                    <a:lnT w="12700" cap="flat" cmpd="sng" algn="ctr">
                      <a:solidFill>
                        <a:srgbClr val="0070AD"/>
                      </a:solidFill>
                      <a:prstDash val="solid"/>
                      <a:round/>
                      <a:headEnd type="none" w="med" len="med"/>
                      <a:tailEnd type="none" w="med" len="med"/>
                    </a:lnT>
                    <a:lnB w="12700" cap="flat" cmpd="sng" algn="ctr">
                      <a:solidFill>
                        <a:srgbClr val="0070AD"/>
                      </a:solidFill>
                      <a:prstDash val="solid"/>
                      <a:round/>
                      <a:headEnd type="none" w="med" len="med"/>
                      <a:tailEnd type="none" w="med" len="med"/>
                    </a:lnB>
                    <a:solidFill>
                      <a:schemeClr val="bg1"/>
                    </a:solidFill>
                  </a:tcPr>
                </a:tc>
                <a:extLst>
                  <a:ext uri="{0D108BD9-81ED-4DB2-BD59-A6C34878D82A}">
                    <a16:rowId xmlns:a16="http://schemas.microsoft.com/office/drawing/2014/main" val="1488221258"/>
                  </a:ext>
                </a:extLst>
              </a:tr>
              <a:tr h="172451">
                <a:tc>
                  <a:txBody>
                    <a:bodyPr/>
                    <a:lstStyle/>
                    <a:p>
                      <a:r>
                        <a:rPr lang="en-GB" sz="800" dirty="0"/>
                        <a:t>3. Not stated / Blank</a:t>
                      </a:r>
                    </a:p>
                  </a:txBody>
                  <a:tcPr>
                    <a:lnL w="12700" cap="flat" cmpd="sng" algn="ctr">
                      <a:solidFill>
                        <a:srgbClr val="0070AD"/>
                      </a:solidFill>
                      <a:prstDash val="solid"/>
                      <a:round/>
                      <a:headEnd type="none" w="med" len="med"/>
                      <a:tailEnd type="none" w="med" len="med"/>
                    </a:lnL>
                    <a:lnR w="12700" cap="flat" cmpd="sng" algn="ctr">
                      <a:solidFill>
                        <a:srgbClr val="0070AD"/>
                      </a:solidFill>
                      <a:prstDash val="solid"/>
                      <a:round/>
                      <a:headEnd type="none" w="med" len="med"/>
                      <a:tailEnd type="none" w="med" len="med"/>
                    </a:lnR>
                    <a:lnT w="12700" cap="flat" cmpd="sng" algn="ctr">
                      <a:solidFill>
                        <a:srgbClr val="0070AD"/>
                      </a:solidFill>
                      <a:prstDash val="solid"/>
                      <a:round/>
                      <a:headEnd type="none" w="med" len="med"/>
                      <a:tailEnd type="none" w="med" len="med"/>
                    </a:lnT>
                    <a:lnB w="12700" cap="flat" cmpd="sng" algn="ctr">
                      <a:solidFill>
                        <a:srgbClr val="0070AD"/>
                      </a:solidFill>
                      <a:prstDash val="solid"/>
                      <a:round/>
                      <a:headEnd type="none" w="med" len="med"/>
                      <a:tailEnd type="none" w="med" len="med"/>
                    </a:lnB>
                    <a:solidFill>
                      <a:schemeClr val="bg1"/>
                    </a:solidFill>
                  </a:tcPr>
                </a:tc>
                <a:tc>
                  <a:txBody>
                    <a:bodyPr/>
                    <a:lstStyle/>
                    <a:p>
                      <a:pPr algn="r"/>
                      <a:r>
                        <a:rPr lang="en-GB" sz="800" dirty="0"/>
                        <a:t>25.49</a:t>
                      </a:r>
                    </a:p>
                  </a:txBody>
                  <a:tcPr>
                    <a:lnL w="12700" cap="flat" cmpd="sng" algn="ctr">
                      <a:solidFill>
                        <a:srgbClr val="0070AD"/>
                      </a:solidFill>
                      <a:prstDash val="solid"/>
                      <a:round/>
                      <a:headEnd type="none" w="med" len="med"/>
                      <a:tailEnd type="none" w="med" len="med"/>
                    </a:lnL>
                    <a:lnR w="12700" cap="flat" cmpd="sng" algn="ctr">
                      <a:solidFill>
                        <a:srgbClr val="0070AD"/>
                      </a:solidFill>
                      <a:prstDash val="solid"/>
                      <a:round/>
                      <a:headEnd type="none" w="med" len="med"/>
                      <a:tailEnd type="none" w="med" len="med"/>
                    </a:lnR>
                    <a:lnT w="12700" cap="flat" cmpd="sng" algn="ctr">
                      <a:solidFill>
                        <a:srgbClr val="0070AD"/>
                      </a:solidFill>
                      <a:prstDash val="solid"/>
                      <a:round/>
                      <a:headEnd type="none" w="med" len="med"/>
                      <a:tailEnd type="none" w="med" len="med"/>
                    </a:lnT>
                    <a:lnB w="12700" cap="flat" cmpd="sng" algn="ctr">
                      <a:solidFill>
                        <a:srgbClr val="0070AD"/>
                      </a:solidFill>
                      <a:prstDash val="solid"/>
                      <a:round/>
                      <a:headEnd type="none" w="med" len="med"/>
                      <a:tailEnd type="none" w="med" len="med"/>
                    </a:lnB>
                    <a:solidFill>
                      <a:schemeClr val="bg1"/>
                    </a:solidFill>
                  </a:tcPr>
                </a:tc>
                <a:tc>
                  <a:txBody>
                    <a:bodyPr/>
                    <a:lstStyle/>
                    <a:p>
                      <a:pPr algn="r"/>
                      <a:r>
                        <a:rPr lang="en-GB" sz="800" dirty="0"/>
                        <a:t>-1.3%</a:t>
                      </a:r>
                    </a:p>
                  </a:txBody>
                  <a:tcPr>
                    <a:lnL w="12700" cap="flat" cmpd="sng" algn="ctr">
                      <a:solidFill>
                        <a:srgbClr val="0070AD"/>
                      </a:solidFill>
                      <a:prstDash val="solid"/>
                      <a:round/>
                      <a:headEnd type="none" w="med" len="med"/>
                      <a:tailEnd type="none" w="med" len="med"/>
                    </a:lnL>
                    <a:lnR w="12700" cap="flat" cmpd="sng" algn="ctr">
                      <a:solidFill>
                        <a:srgbClr val="0070AD"/>
                      </a:solidFill>
                      <a:prstDash val="solid"/>
                      <a:round/>
                      <a:headEnd type="none" w="med" len="med"/>
                      <a:tailEnd type="none" w="med" len="med"/>
                    </a:lnR>
                    <a:lnT w="12700" cap="flat" cmpd="sng" algn="ctr">
                      <a:solidFill>
                        <a:srgbClr val="0070AD"/>
                      </a:solidFill>
                      <a:prstDash val="solid"/>
                      <a:round/>
                      <a:headEnd type="none" w="med" len="med"/>
                      <a:tailEnd type="none" w="med" len="med"/>
                    </a:lnT>
                    <a:lnB w="12700" cap="flat" cmpd="sng" algn="ctr">
                      <a:solidFill>
                        <a:srgbClr val="0070AD"/>
                      </a:solidFill>
                      <a:prstDash val="solid"/>
                      <a:round/>
                      <a:headEnd type="none" w="med" len="med"/>
                      <a:tailEnd type="none" w="med" len="med"/>
                    </a:lnB>
                    <a:solidFill>
                      <a:schemeClr val="bg1"/>
                    </a:solidFill>
                  </a:tcPr>
                </a:tc>
                <a:extLst>
                  <a:ext uri="{0D108BD9-81ED-4DB2-BD59-A6C34878D82A}">
                    <a16:rowId xmlns:a16="http://schemas.microsoft.com/office/drawing/2014/main" val="2149759338"/>
                  </a:ext>
                </a:extLst>
              </a:tr>
            </a:tbl>
          </a:graphicData>
        </a:graphic>
      </p:graphicFrame>
      <p:sp>
        <p:nvSpPr>
          <p:cNvPr id="15" name="TextBox 14">
            <a:extLst>
              <a:ext uri="{FF2B5EF4-FFF2-40B4-BE49-F238E27FC236}">
                <a16:creationId xmlns:a16="http://schemas.microsoft.com/office/drawing/2014/main" id="{183A8966-C096-89D0-EFB2-6D52C82D674E}"/>
              </a:ext>
            </a:extLst>
          </p:cNvPr>
          <p:cNvSpPr txBox="1"/>
          <p:nvPr/>
        </p:nvSpPr>
        <p:spPr>
          <a:xfrm>
            <a:off x="3631662" y="1347780"/>
            <a:ext cx="673566" cy="246221"/>
          </a:xfrm>
          <a:prstGeom prst="rect">
            <a:avLst/>
          </a:prstGeom>
          <a:noFill/>
        </p:spPr>
        <p:txBody>
          <a:bodyPr wrap="square">
            <a:spAutoFit/>
          </a:bodyPr>
          <a:lstStyle/>
          <a:p>
            <a:r>
              <a:rPr lang="en-GB" sz="1000" b="1" dirty="0"/>
              <a:t>Female</a:t>
            </a:r>
          </a:p>
        </p:txBody>
      </p:sp>
      <p:graphicFrame>
        <p:nvGraphicFramePr>
          <p:cNvPr id="16" name="Table 15">
            <a:extLst>
              <a:ext uri="{FF2B5EF4-FFF2-40B4-BE49-F238E27FC236}">
                <a16:creationId xmlns:a16="http://schemas.microsoft.com/office/drawing/2014/main" id="{2F3FBA3F-E765-C464-0FF6-84133969C14D}"/>
              </a:ext>
            </a:extLst>
          </p:cNvPr>
          <p:cNvGraphicFramePr>
            <a:graphicFrameLocks noGrp="1"/>
          </p:cNvGraphicFramePr>
          <p:nvPr>
            <p:extLst>
              <p:ext uri="{D42A27DB-BD31-4B8C-83A1-F6EECF244321}">
                <p14:modId xmlns:p14="http://schemas.microsoft.com/office/powerpoint/2010/main" val="2108566099"/>
              </p:ext>
            </p:extLst>
          </p:nvPr>
        </p:nvGraphicFramePr>
        <p:xfrm>
          <a:off x="3736020" y="1624178"/>
          <a:ext cx="3263810" cy="975360"/>
        </p:xfrm>
        <a:graphic>
          <a:graphicData uri="http://schemas.openxmlformats.org/drawingml/2006/table">
            <a:tbl>
              <a:tblPr firstRow="1" bandRow="1">
                <a:tableStyleId>{00A15C55-8517-42AA-B614-E9B94910E393}</a:tableStyleId>
              </a:tblPr>
              <a:tblGrid>
                <a:gridCol w="1126365">
                  <a:extLst>
                    <a:ext uri="{9D8B030D-6E8A-4147-A177-3AD203B41FA5}">
                      <a16:colId xmlns:a16="http://schemas.microsoft.com/office/drawing/2014/main" val="2643479601"/>
                    </a:ext>
                  </a:extLst>
                </a:gridCol>
                <a:gridCol w="1212916">
                  <a:extLst>
                    <a:ext uri="{9D8B030D-6E8A-4147-A177-3AD203B41FA5}">
                      <a16:colId xmlns:a16="http://schemas.microsoft.com/office/drawing/2014/main" val="3677268492"/>
                    </a:ext>
                  </a:extLst>
                </a:gridCol>
                <a:gridCol w="924529">
                  <a:extLst>
                    <a:ext uri="{9D8B030D-6E8A-4147-A177-3AD203B41FA5}">
                      <a16:colId xmlns:a16="http://schemas.microsoft.com/office/drawing/2014/main" val="1732342794"/>
                    </a:ext>
                  </a:extLst>
                </a:gridCol>
              </a:tblGrid>
              <a:tr h="275922">
                <a:tc>
                  <a:txBody>
                    <a:bodyPr/>
                    <a:lstStyle/>
                    <a:p>
                      <a:r>
                        <a:rPr lang="en-GB" sz="800" dirty="0">
                          <a:solidFill>
                            <a:schemeClr val="tx1"/>
                          </a:solidFill>
                        </a:rPr>
                        <a:t>Ethnicity</a:t>
                      </a:r>
                    </a:p>
                  </a:txBody>
                  <a:tcPr>
                    <a:lnL w="12700" cap="flat" cmpd="sng" algn="ctr">
                      <a:solidFill>
                        <a:srgbClr val="0070AD"/>
                      </a:solidFill>
                      <a:prstDash val="solid"/>
                      <a:round/>
                      <a:headEnd type="none" w="med" len="med"/>
                      <a:tailEnd type="none" w="med" len="med"/>
                    </a:lnL>
                    <a:lnR w="12700" cap="flat" cmpd="sng" algn="ctr">
                      <a:solidFill>
                        <a:srgbClr val="0070AD"/>
                      </a:solidFill>
                      <a:prstDash val="solid"/>
                      <a:round/>
                      <a:headEnd type="none" w="med" len="med"/>
                      <a:tailEnd type="none" w="med" len="med"/>
                    </a:lnR>
                    <a:lnT w="12700" cap="flat" cmpd="sng" algn="ctr">
                      <a:solidFill>
                        <a:srgbClr val="0070AD"/>
                      </a:solidFill>
                      <a:prstDash val="solid"/>
                      <a:round/>
                      <a:headEnd type="none" w="med" len="med"/>
                      <a:tailEnd type="none" w="med" len="med"/>
                    </a:lnT>
                    <a:lnB w="12700" cap="flat" cmpd="sng" algn="ctr">
                      <a:solidFill>
                        <a:srgbClr val="0070AD"/>
                      </a:solidFill>
                      <a:prstDash val="solid"/>
                      <a:round/>
                      <a:headEnd type="none" w="med" len="med"/>
                      <a:tailEnd type="none" w="med" len="med"/>
                    </a:lnB>
                    <a:solidFill>
                      <a:schemeClr val="accent4">
                        <a:lumMod val="20000"/>
                        <a:lumOff val="80000"/>
                      </a:schemeClr>
                    </a:solidFill>
                  </a:tcPr>
                </a:tc>
                <a:tc>
                  <a:txBody>
                    <a:bodyPr/>
                    <a:lstStyle/>
                    <a:p>
                      <a:r>
                        <a:rPr lang="en-GB" sz="800" b="1" dirty="0">
                          <a:solidFill>
                            <a:schemeClr val="tx1"/>
                          </a:solidFill>
                        </a:rPr>
                        <a:t>Mean Avg. Hourly Rate</a:t>
                      </a:r>
                    </a:p>
                  </a:txBody>
                  <a:tcPr>
                    <a:lnL w="12700" cap="flat" cmpd="sng" algn="ctr">
                      <a:solidFill>
                        <a:srgbClr val="0070AD"/>
                      </a:solidFill>
                      <a:prstDash val="solid"/>
                      <a:round/>
                      <a:headEnd type="none" w="med" len="med"/>
                      <a:tailEnd type="none" w="med" len="med"/>
                    </a:lnL>
                    <a:lnR w="12700" cap="flat" cmpd="sng" algn="ctr">
                      <a:solidFill>
                        <a:srgbClr val="0070AD"/>
                      </a:solidFill>
                      <a:prstDash val="solid"/>
                      <a:round/>
                      <a:headEnd type="none" w="med" len="med"/>
                      <a:tailEnd type="none" w="med" len="med"/>
                    </a:lnR>
                    <a:lnT w="12700" cap="flat" cmpd="sng" algn="ctr">
                      <a:solidFill>
                        <a:srgbClr val="0070AD"/>
                      </a:solidFill>
                      <a:prstDash val="solid"/>
                      <a:round/>
                      <a:headEnd type="none" w="med" len="med"/>
                      <a:tailEnd type="none" w="med" len="med"/>
                    </a:lnT>
                    <a:lnB w="12700" cap="flat" cmpd="sng" algn="ctr">
                      <a:solidFill>
                        <a:srgbClr val="0070AD"/>
                      </a:solidFill>
                      <a:prstDash val="solid"/>
                      <a:round/>
                      <a:headEnd type="none" w="med" len="med"/>
                      <a:tailEnd type="none" w="med" len="med"/>
                    </a:lnB>
                    <a:solidFill>
                      <a:schemeClr val="accent4">
                        <a:lumMod val="20000"/>
                        <a:lumOff val="80000"/>
                      </a:schemeClr>
                    </a:solidFill>
                  </a:tcPr>
                </a:tc>
                <a:tc>
                  <a:txBody>
                    <a:bodyPr/>
                    <a:lstStyle/>
                    <a:p>
                      <a:r>
                        <a:rPr lang="en-GB" sz="800" b="1" dirty="0">
                          <a:solidFill>
                            <a:schemeClr val="tx1"/>
                          </a:solidFill>
                        </a:rPr>
                        <a:t>Pay Gap vs White Male</a:t>
                      </a:r>
                    </a:p>
                  </a:txBody>
                  <a:tcPr>
                    <a:lnL w="12700" cap="flat" cmpd="sng" algn="ctr">
                      <a:solidFill>
                        <a:srgbClr val="0070AD"/>
                      </a:solidFill>
                      <a:prstDash val="solid"/>
                      <a:round/>
                      <a:headEnd type="none" w="med" len="med"/>
                      <a:tailEnd type="none" w="med" len="med"/>
                    </a:lnL>
                    <a:lnR w="12700" cap="flat" cmpd="sng" algn="ctr">
                      <a:solidFill>
                        <a:srgbClr val="0070AD"/>
                      </a:solidFill>
                      <a:prstDash val="solid"/>
                      <a:round/>
                      <a:headEnd type="none" w="med" len="med"/>
                      <a:tailEnd type="none" w="med" len="med"/>
                    </a:lnR>
                    <a:lnT w="12700" cap="flat" cmpd="sng" algn="ctr">
                      <a:solidFill>
                        <a:srgbClr val="0070AD"/>
                      </a:solidFill>
                      <a:prstDash val="solid"/>
                      <a:round/>
                      <a:headEnd type="none" w="med" len="med"/>
                      <a:tailEnd type="none" w="med" len="med"/>
                    </a:lnT>
                    <a:lnB w="12700" cap="flat" cmpd="sng" algn="ctr">
                      <a:solidFill>
                        <a:srgbClr val="0070AD"/>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282173394"/>
                  </a:ext>
                </a:extLst>
              </a:tr>
              <a:tr h="172451">
                <a:tc>
                  <a:txBody>
                    <a:bodyPr/>
                    <a:lstStyle/>
                    <a:p>
                      <a:pPr marL="0" indent="0">
                        <a:buNone/>
                      </a:pPr>
                      <a:r>
                        <a:rPr lang="en-GB" sz="800" dirty="0"/>
                        <a:t>1. White</a:t>
                      </a:r>
                    </a:p>
                  </a:txBody>
                  <a:tcPr>
                    <a:lnL w="12700" cap="flat" cmpd="sng" algn="ctr">
                      <a:solidFill>
                        <a:srgbClr val="0070AD"/>
                      </a:solidFill>
                      <a:prstDash val="solid"/>
                      <a:round/>
                      <a:headEnd type="none" w="med" len="med"/>
                      <a:tailEnd type="none" w="med" len="med"/>
                    </a:lnL>
                    <a:lnR w="12700" cap="flat" cmpd="sng" algn="ctr">
                      <a:solidFill>
                        <a:srgbClr val="0070AD"/>
                      </a:solidFill>
                      <a:prstDash val="solid"/>
                      <a:round/>
                      <a:headEnd type="none" w="med" len="med"/>
                      <a:tailEnd type="none" w="med" len="med"/>
                    </a:lnR>
                    <a:lnT w="12700" cap="flat" cmpd="sng" algn="ctr">
                      <a:solidFill>
                        <a:srgbClr val="0070AD"/>
                      </a:solidFill>
                      <a:prstDash val="solid"/>
                      <a:round/>
                      <a:headEnd type="none" w="med" len="med"/>
                      <a:tailEnd type="none" w="med" len="med"/>
                    </a:lnT>
                    <a:lnB w="12700" cap="flat" cmpd="sng" algn="ctr">
                      <a:solidFill>
                        <a:srgbClr val="0070AD"/>
                      </a:solidFill>
                      <a:prstDash val="solid"/>
                      <a:round/>
                      <a:headEnd type="none" w="med" len="med"/>
                      <a:tailEnd type="none" w="med" len="med"/>
                    </a:lnB>
                    <a:solidFill>
                      <a:schemeClr val="bg1"/>
                    </a:solidFill>
                  </a:tcPr>
                </a:tc>
                <a:tc>
                  <a:txBody>
                    <a:bodyPr/>
                    <a:lstStyle/>
                    <a:p>
                      <a:pPr algn="r"/>
                      <a:r>
                        <a:rPr lang="en-GB" sz="800" dirty="0"/>
                        <a:t>19.93</a:t>
                      </a:r>
                    </a:p>
                  </a:txBody>
                  <a:tcPr>
                    <a:lnL w="12700" cap="flat" cmpd="sng" algn="ctr">
                      <a:solidFill>
                        <a:srgbClr val="0070AD"/>
                      </a:solidFill>
                      <a:prstDash val="solid"/>
                      <a:round/>
                      <a:headEnd type="none" w="med" len="med"/>
                      <a:tailEnd type="none" w="med" len="med"/>
                    </a:lnL>
                    <a:lnR w="12700" cap="flat" cmpd="sng" algn="ctr">
                      <a:solidFill>
                        <a:srgbClr val="0070AD"/>
                      </a:solidFill>
                      <a:prstDash val="solid"/>
                      <a:round/>
                      <a:headEnd type="none" w="med" len="med"/>
                      <a:tailEnd type="none" w="med" len="med"/>
                    </a:lnR>
                    <a:lnT w="12700" cap="flat" cmpd="sng" algn="ctr">
                      <a:solidFill>
                        <a:srgbClr val="0070AD"/>
                      </a:solidFill>
                      <a:prstDash val="solid"/>
                      <a:round/>
                      <a:headEnd type="none" w="med" len="med"/>
                      <a:tailEnd type="none" w="med" len="med"/>
                    </a:lnT>
                    <a:lnB w="12700" cap="flat" cmpd="sng" algn="ctr">
                      <a:solidFill>
                        <a:srgbClr val="0070AD"/>
                      </a:solidFill>
                      <a:prstDash val="solid"/>
                      <a:round/>
                      <a:headEnd type="none" w="med" len="med"/>
                      <a:tailEnd type="none" w="med" len="med"/>
                    </a:lnB>
                    <a:solidFill>
                      <a:schemeClr val="bg1"/>
                    </a:solidFill>
                  </a:tcPr>
                </a:tc>
                <a:tc>
                  <a:txBody>
                    <a:bodyPr/>
                    <a:lstStyle/>
                    <a:p>
                      <a:pPr algn="r"/>
                      <a:r>
                        <a:rPr lang="en-GB" sz="800" dirty="0"/>
                        <a:t>20.8%</a:t>
                      </a:r>
                    </a:p>
                  </a:txBody>
                  <a:tcPr>
                    <a:lnL w="12700" cap="flat" cmpd="sng" algn="ctr">
                      <a:solidFill>
                        <a:srgbClr val="0070AD"/>
                      </a:solidFill>
                      <a:prstDash val="solid"/>
                      <a:round/>
                      <a:headEnd type="none" w="med" len="med"/>
                      <a:tailEnd type="none" w="med" len="med"/>
                    </a:lnL>
                    <a:lnR w="12700" cap="flat" cmpd="sng" algn="ctr">
                      <a:solidFill>
                        <a:srgbClr val="0070AD"/>
                      </a:solidFill>
                      <a:prstDash val="solid"/>
                      <a:round/>
                      <a:headEnd type="none" w="med" len="med"/>
                      <a:tailEnd type="none" w="med" len="med"/>
                    </a:lnR>
                    <a:lnT w="12700" cap="flat" cmpd="sng" algn="ctr">
                      <a:solidFill>
                        <a:srgbClr val="0070AD"/>
                      </a:solidFill>
                      <a:prstDash val="solid"/>
                      <a:round/>
                      <a:headEnd type="none" w="med" len="med"/>
                      <a:tailEnd type="none" w="med" len="med"/>
                    </a:lnT>
                    <a:lnB w="12700" cap="flat" cmpd="sng" algn="ctr">
                      <a:solidFill>
                        <a:srgbClr val="0070AD"/>
                      </a:solidFill>
                      <a:prstDash val="solid"/>
                      <a:round/>
                      <a:headEnd type="none" w="med" len="med"/>
                      <a:tailEnd type="none" w="med" len="med"/>
                    </a:lnB>
                    <a:solidFill>
                      <a:schemeClr val="bg1"/>
                    </a:solidFill>
                  </a:tcPr>
                </a:tc>
                <a:extLst>
                  <a:ext uri="{0D108BD9-81ED-4DB2-BD59-A6C34878D82A}">
                    <a16:rowId xmlns:a16="http://schemas.microsoft.com/office/drawing/2014/main" val="558440897"/>
                  </a:ext>
                </a:extLst>
              </a:tr>
              <a:tr h="172451">
                <a:tc>
                  <a:txBody>
                    <a:bodyPr/>
                    <a:lstStyle/>
                    <a:p>
                      <a:r>
                        <a:rPr lang="en-GB" sz="800" dirty="0"/>
                        <a:t>2. Ethnic Minorities</a:t>
                      </a:r>
                    </a:p>
                  </a:txBody>
                  <a:tcPr>
                    <a:lnL w="12700" cap="flat" cmpd="sng" algn="ctr">
                      <a:solidFill>
                        <a:srgbClr val="0070AD"/>
                      </a:solidFill>
                      <a:prstDash val="solid"/>
                      <a:round/>
                      <a:headEnd type="none" w="med" len="med"/>
                      <a:tailEnd type="none" w="med" len="med"/>
                    </a:lnL>
                    <a:lnR w="12700" cap="flat" cmpd="sng" algn="ctr">
                      <a:solidFill>
                        <a:srgbClr val="0070AD"/>
                      </a:solidFill>
                      <a:prstDash val="solid"/>
                      <a:round/>
                      <a:headEnd type="none" w="med" len="med"/>
                      <a:tailEnd type="none" w="med" len="med"/>
                    </a:lnR>
                    <a:lnT w="12700" cap="flat" cmpd="sng" algn="ctr">
                      <a:solidFill>
                        <a:srgbClr val="0070AD"/>
                      </a:solidFill>
                      <a:prstDash val="solid"/>
                      <a:round/>
                      <a:headEnd type="none" w="med" len="med"/>
                      <a:tailEnd type="none" w="med" len="med"/>
                    </a:lnT>
                    <a:lnB w="12700" cap="flat" cmpd="sng" algn="ctr">
                      <a:solidFill>
                        <a:srgbClr val="0070AD"/>
                      </a:solidFill>
                      <a:prstDash val="solid"/>
                      <a:round/>
                      <a:headEnd type="none" w="med" len="med"/>
                      <a:tailEnd type="none" w="med" len="med"/>
                    </a:lnB>
                    <a:solidFill>
                      <a:schemeClr val="bg1"/>
                    </a:solidFill>
                  </a:tcPr>
                </a:tc>
                <a:tc>
                  <a:txBody>
                    <a:bodyPr/>
                    <a:lstStyle/>
                    <a:p>
                      <a:pPr algn="r"/>
                      <a:r>
                        <a:rPr lang="en-GB" sz="800" dirty="0"/>
                        <a:t>19.00</a:t>
                      </a:r>
                    </a:p>
                  </a:txBody>
                  <a:tcPr>
                    <a:lnL w="12700" cap="flat" cmpd="sng" algn="ctr">
                      <a:solidFill>
                        <a:srgbClr val="0070AD"/>
                      </a:solidFill>
                      <a:prstDash val="solid"/>
                      <a:round/>
                      <a:headEnd type="none" w="med" len="med"/>
                      <a:tailEnd type="none" w="med" len="med"/>
                    </a:lnL>
                    <a:lnR w="12700" cap="flat" cmpd="sng" algn="ctr">
                      <a:solidFill>
                        <a:srgbClr val="0070AD"/>
                      </a:solidFill>
                      <a:prstDash val="solid"/>
                      <a:round/>
                      <a:headEnd type="none" w="med" len="med"/>
                      <a:tailEnd type="none" w="med" len="med"/>
                    </a:lnR>
                    <a:lnT w="12700" cap="flat" cmpd="sng" algn="ctr">
                      <a:solidFill>
                        <a:srgbClr val="0070AD"/>
                      </a:solidFill>
                      <a:prstDash val="solid"/>
                      <a:round/>
                      <a:headEnd type="none" w="med" len="med"/>
                      <a:tailEnd type="none" w="med" len="med"/>
                    </a:lnT>
                    <a:lnB w="12700" cap="flat" cmpd="sng" algn="ctr">
                      <a:solidFill>
                        <a:srgbClr val="0070AD"/>
                      </a:solidFill>
                      <a:prstDash val="solid"/>
                      <a:round/>
                      <a:headEnd type="none" w="med" len="med"/>
                      <a:tailEnd type="none" w="med" len="med"/>
                    </a:lnB>
                    <a:solidFill>
                      <a:schemeClr val="bg1"/>
                    </a:solidFill>
                  </a:tcPr>
                </a:tc>
                <a:tc>
                  <a:txBody>
                    <a:bodyPr/>
                    <a:lstStyle/>
                    <a:p>
                      <a:pPr algn="r"/>
                      <a:r>
                        <a:rPr lang="en-GB" sz="800" dirty="0"/>
                        <a:t>24.5%</a:t>
                      </a:r>
                    </a:p>
                  </a:txBody>
                  <a:tcPr>
                    <a:lnL w="12700" cap="flat" cmpd="sng" algn="ctr">
                      <a:solidFill>
                        <a:srgbClr val="0070AD"/>
                      </a:solidFill>
                      <a:prstDash val="solid"/>
                      <a:round/>
                      <a:headEnd type="none" w="med" len="med"/>
                      <a:tailEnd type="none" w="med" len="med"/>
                    </a:lnL>
                    <a:lnR w="12700" cap="flat" cmpd="sng" algn="ctr">
                      <a:solidFill>
                        <a:srgbClr val="0070AD"/>
                      </a:solidFill>
                      <a:prstDash val="solid"/>
                      <a:round/>
                      <a:headEnd type="none" w="med" len="med"/>
                      <a:tailEnd type="none" w="med" len="med"/>
                    </a:lnR>
                    <a:lnT w="12700" cap="flat" cmpd="sng" algn="ctr">
                      <a:solidFill>
                        <a:srgbClr val="0070AD"/>
                      </a:solidFill>
                      <a:prstDash val="solid"/>
                      <a:round/>
                      <a:headEnd type="none" w="med" len="med"/>
                      <a:tailEnd type="none" w="med" len="med"/>
                    </a:lnT>
                    <a:lnB w="12700" cap="flat" cmpd="sng" algn="ctr">
                      <a:solidFill>
                        <a:srgbClr val="0070AD"/>
                      </a:solidFill>
                      <a:prstDash val="solid"/>
                      <a:round/>
                      <a:headEnd type="none" w="med" len="med"/>
                      <a:tailEnd type="none" w="med" len="med"/>
                    </a:lnB>
                    <a:solidFill>
                      <a:schemeClr val="bg1"/>
                    </a:solidFill>
                  </a:tcPr>
                </a:tc>
                <a:extLst>
                  <a:ext uri="{0D108BD9-81ED-4DB2-BD59-A6C34878D82A}">
                    <a16:rowId xmlns:a16="http://schemas.microsoft.com/office/drawing/2014/main" val="1488221258"/>
                  </a:ext>
                </a:extLst>
              </a:tr>
              <a:tr h="172451">
                <a:tc>
                  <a:txBody>
                    <a:bodyPr/>
                    <a:lstStyle/>
                    <a:p>
                      <a:r>
                        <a:rPr lang="en-GB" sz="800" dirty="0"/>
                        <a:t>3. Not stated / Blank</a:t>
                      </a:r>
                    </a:p>
                  </a:txBody>
                  <a:tcPr>
                    <a:lnL w="12700" cap="flat" cmpd="sng" algn="ctr">
                      <a:solidFill>
                        <a:srgbClr val="0070AD"/>
                      </a:solidFill>
                      <a:prstDash val="solid"/>
                      <a:round/>
                      <a:headEnd type="none" w="med" len="med"/>
                      <a:tailEnd type="none" w="med" len="med"/>
                    </a:lnL>
                    <a:lnR w="12700" cap="flat" cmpd="sng" algn="ctr">
                      <a:solidFill>
                        <a:srgbClr val="0070AD"/>
                      </a:solidFill>
                      <a:prstDash val="solid"/>
                      <a:round/>
                      <a:headEnd type="none" w="med" len="med"/>
                      <a:tailEnd type="none" w="med" len="med"/>
                    </a:lnR>
                    <a:lnT w="12700" cap="flat" cmpd="sng" algn="ctr">
                      <a:solidFill>
                        <a:srgbClr val="0070AD"/>
                      </a:solidFill>
                      <a:prstDash val="solid"/>
                      <a:round/>
                      <a:headEnd type="none" w="med" len="med"/>
                      <a:tailEnd type="none" w="med" len="med"/>
                    </a:lnT>
                    <a:lnB w="12700" cap="flat" cmpd="sng" algn="ctr">
                      <a:solidFill>
                        <a:srgbClr val="0070AD"/>
                      </a:solidFill>
                      <a:prstDash val="solid"/>
                      <a:round/>
                      <a:headEnd type="none" w="med" len="med"/>
                      <a:tailEnd type="none" w="med" len="med"/>
                    </a:lnB>
                    <a:solidFill>
                      <a:schemeClr val="bg1"/>
                    </a:solidFill>
                  </a:tcPr>
                </a:tc>
                <a:tc>
                  <a:txBody>
                    <a:bodyPr/>
                    <a:lstStyle/>
                    <a:p>
                      <a:pPr algn="r"/>
                      <a:r>
                        <a:rPr lang="en-GB" sz="800" dirty="0"/>
                        <a:t>20.39</a:t>
                      </a:r>
                    </a:p>
                  </a:txBody>
                  <a:tcPr>
                    <a:lnL w="12700" cap="flat" cmpd="sng" algn="ctr">
                      <a:solidFill>
                        <a:srgbClr val="0070AD"/>
                      </a:solidFill>
                      <a:prstDash val="solid"/>
                      <a:round/>
                      <a:headEnd type="none" w="med" len="med"/>
                      <a:tailEnd type="none" w="med" len="med"/>
                    </a:lnL>
                    <a:lnR w="12700" cap="flat" cmpd="sng" algn="ctr">
                      <a:solidFill>
                        <a:srgbClr val="0070AD"/>
                      </a:solidFill>
                      <a:prstDash val="solid"/>
                      <a:round/>
                      <a:headEnd type="none" w="med" len="med"/>
                      <a:tailEnd type="none" w="med" len="med"/>
                    </a:lnR>
                    <a:lnT w="12700" cap="flat" cmpd="sng" algn="ctr">
                      <a:solidFill>
                        <a:srgbClr val="0070AD"/>
                      </a:solidFill>
                      <a:prstDash val="solid"/>
                      <a:round/>
                      <a:headEnd type="none" w="med" len="med"/>
                      <a:tailEnd type="none" w="med" len="med"/>
                    </a:lnT>
                    <a:lnB w="12700" cap="flat" cmpd="sng" algn="ctr">
                      <a:solidFill>
                        <a:srgbClr val="0070AD"/>
                      </a:solidFill>
                      <a:prstDash val="solid"/>
                      <a:round/>
                      <a:headEnd type="none" w="med" len="med"/>
                      <a:tailEnd type="none" w="med" len="med"/>
                    </a:lnB>
                    <a:solidFill>
                      <a:schemeClr val="bg1"/>
                    </a:solidFill>
                  </a:tcPr>
                </a:tc>
                <a:tc>
                  <a:txBody>
                    <a:bodyPr/>
                    <a:lstStyle/>
                    <a:p>
                      <a:pPr algn="r"/>
                      <a:r>
                        <a:rPr lang="en-GB" sz="800" dirty="0"/>
                        <a:t>19.0%</a:t>
                      </a:r>
                    </a:p>
                  </a:txBody>
                  <a:tcPr>
                    <a:lnL w="12700" cap="flat" cmpd="sng" algn="ctr">
                      <a:solidFill>
                        <a:srgbClr val="0070AD"/>
                      </a:solidFill>
                      <a:prstDash val="solid"/>
                      <a:round/>
                      <a:headEnd type="none" w="med" len="med"/>
                      <a:tailEnd type="none" w="med" len="med"/>
                    </a:lnL>
                    <a:lnR w="12700" cap="flat" cmpd="sng" algn="ctr">
                      <a:solidFill>
                        <a:srgbClr val="0070AD"/>
                      </a:solidFill>
                      <a:prstDash val="solid"/>
                      <a:round/>
                      <a:headEnd type="none" w="med" len="med"/>
                      <a:tailEnd type="none" w="med" len="med"/>
                    </a:lnR>
                    <a:lnT w="12700" cap="flat" cmpd="sng" algn="ctr">
                      <a:solidFill>
                        <a:srgbClr val="0070AD"/>
                      </a:solidFill>
                      <a:prstDash val="solid"/>
                      <a:round/>
                      <a:headEnd type="none" w="med" len="med"/>
                      <a:tailEnd type="none" w="med" len="med"/>
                    </a:lnT>
                    <a:lnB w="12700" cap="flat" cmpd="sng" algn="ctr">
                      <a:solidFill>
                        <a:srgbClr val="0070AD"/>
                      </a:solidFill>
                      <a:prstDash val="solid"/>
                      <a:round/>
                      <a:headEnd type="none" w="med" len="med"/>
                      <a:tailEnd type="none" w="med" len="med"/>
                    </a:lnB>
                    <a:solidFill>
                      <a:schemeClr val="bg1"/>
                    </a:solidFill>
                  </a:tcPr>
                </a:tc>
                <a:extLst>
                  <a:ext uri="{0D108BD9-81ED-4DB2-BD59-A6C34878D82A}">
                    <a16:rowId xmlns:a16="http://schemas.microsoft.com/office/drawing/2014/main" val="2149759338"/>
                  </a:ext>
                </a:extLst>
              </a:tr>
            </a:tbl>
          </a:graphicData>
        </a:graphic>
      </p:graphicFrame>
      <p:sp>
        <p:nvSpPr>
          <p:cNvPr id="17" name="TextBox 16">
            <a:extLst>
              <a:ext uri="{FF2B5EF4-FFF2-40B4-BE49-F238E27FC236}">
                <a16:creationId xmlns:a16="http://schemas.microsoft.com/office/drawing/2014/main" id="{9D1BCC3B-A9CB-0A22-1433-A95A1802EE9F}"/>
              </a:ext>
            </a:extLst>
          </p:cNvPr>
          <p:cNvSpPr txBox="1"/>
          <p:nvPr/>
        </p:nvSpPr>
        <p:spPr>
          <a:xfrm>
            <a:off x="241540" y="2727981"/>
            <a:ext cx="6642114" cy="246221"/>
          </a:xfrm>
          <a:prstGeom prst="rect">
            <a:avLst/>
          </a:prstGeom>
          <a:noFill/>
        </p:spPr>
        <p:txBody>
          <a:bodyPr wrap="square">
            <a:spAutoFit/>
          </a:bodyPr>
          <a:lstStyle/>
          <a:p>
            <a:r>
              <a:rPr lang="en-GB" sz="1000" b="1" dirty="0">
                <a:solidFill>
                  <a:schemeClr val="tx2"/>
                </a:solidFill>
              </a:rPr>
              <a:t>Median Intersectional Pay Gaps: Gender and Ethnicity (2023)</a:t>
            </a:r>
          </a:p>
        </p:txBody>
      </p:sp>
      <p:sp>
        <p:nvSpPr>
          <p:cNvPr id="18" name="TextBox 17">
            <a:extLst>
              <a:ext uri="{FF2B5EF4-FFF2-40B4-BE49-F238E27FC236}">
                <a16:creationId xmlns:a16="http://schemas.microsoft.com/office/drawing/2014/main" id="{F0AB37F5-7A80-1BB6-0478-0B77ED3CF56C}"/>
              </a:ext>
            </a:extLst>
          </p:cNvPr>
          <p:cNvSpPr txBox="1"/>
          <p:nvPr/>
        </p:nvSpPr>
        <p:spPr>
          <a:xfrm>
            <a:off x="228393" y="2974202"/>
            <a:ext cx="6642114" cy="246221"/>
          </a:xfrm>
          <a:prstGeom prst="rect">
            <a:avLst/>
          </a:prstGeom>
          <a:noFill/>
        </p:spPr>
        <p:txBody>
          <a:bodyPr wrap="square">
            <a:spAutoFit/>
          </a:bodyPr>
          <a:lstStyle/>
          <a:p>
            <a:r>
              <a:rPr lang="en-GB" sz="1000" b="1" dirty="0"/>
              <a:t>Male</a:t>
            </a:r>
          </a:p>
        </p:txBody>
      </p:sp>
      <p:graphicFrame>
        <p:nvGraphicFramePr>
          <p:cNvPr id="21" name="Table 20">
            <a:extLst>
              <a:ext uri="{FF2B5EF4-FFF2-40B4-BE49-F238E27FC236}">
                <a16:creationId xmlns:a16="http://schemas.microsoft.com/office/drawing/2014/main" id="{01141EFC-8CE1-4174-C0E7-4CFBAD90961B}"/>
              </a:ext>
            </a:extLst>
          </p:cNvPr>
          <p:cNvGraphicFramePr>
            <a:graphicFrameLocks noGrp="1"/>
          </p:cNvGraphicFramePr>
          <p:nvPr>
            <p:extLst>
              <p:ext uri="{D42A27DB-BD31-4B8C-83A1-F6EECF244321}">
                <p14:modId xmlns:p14="http://schemas.microsoft.com/office/powerpoint/2010/main" val="607490741"/>
              </p:ext>
            </p:extLst>
          </p:nvPr>
        </p:nvGraphicFramePr>
        <p:xfrm>
          <a:off x="285639" y="3359089"/>
          <a:ext cx="3263810" cy="975360"/>
        </p:xfrm>
        <a:graphic>
          <a:graphicData uri="http://schemas.openxmlformats.org/drawingml/2006/table">
            <a:tbl>
              <a:tblPr firstRow="1" bandRow="1">
                <a:tableStyleId>{00A15C55-8517-42AA-B614-E9B94910E393}</a:tableStyleId>
              </a:tblPr>
              <a:tblGrid>
                <a:gridCol w="1328998">
                  <a:extLst>
                    <a:ext uri="{9D8B030D-6E8A-4147-A177-3AD203B41FA5}">
                      <a16:colId xmlns:a16="http://schemas.microsoft.com/office/drawing/2014/main" val="2643479601"/>
                    </a:ext>
                  </a:extLst>
                </a:gridCol>
                <a:gridCol w="967406">
                  <a:extLst>
                    <a:ext uri="{9D8B030D-6E8A-4147-A177-3AD203B41FA5}">
                      <a16:colId xmlns:a16="http://schemas.microsoft.com/office/drawing/2014/main" val="3677268492"/>
                    </a:ext>
                  </a:extLst>
                </a:gridCol>
                <a:gridCol w="967406">
                  <a:extLst>
                    <a:ext uri="{9D8B030D-6E8A-4147-A177-3AD203B41FA5}">
                      <a16:colId xmlns:a16="http://schemas.microsoft.com/office/drawing/2014/main" val="1732342794"/>
                    </a:ext>
                  </a:extLst>
                </a:gridCol>
              </a:tblGrid>
              <a:tr h="275922">
                <a:tc>
                  <a:txBody>
                    <a:bodyPr/>
                    <a:lstStyle/>
                    <a:p>
                      <a:r>
                        <a:rPr lang="en-GB" sz="800" dirty="0">
                          <a:solidFill>
                            <a:schemeClr val="tx1"/>
                          </a:solidFill>
                        </a:rPr>
                        <a:t>Ethnicity</a:t>
                      </a:r>
                    </a:p>
                  </a:txBody>
                  <a:tcPr>
                    <a:lnL w="12700" cap="flat" cmpd="sng" algn="ctr">
                      <a:solidFill>
                        <a:srgbClr val="0070AD"/>
                      </a:solidFill>
                      <a:prstDash val="solid"/>
                      <a:round/>
                      <a:headEnd type="none" w="med" len="med"/>
                      <a:tailEnd type="none" w="med" len="med"/>
                    </a:lnL>
                    <a:lnR w="12700" cap="flat" cmpd="sng" algn="ctr">
                      <a:solidFill>
                        <a:srgbClr val="0070AD"/>
                      </a:solidFill>
                      <a:prstDash val="solid"/>
                      <a:round/>
                      <a:headEnd type="none" w="med" len="med"/>
                      <a:tailEnd type="none" w="med" len="med"/>
                    </a:lnR>
                    <a:lnT w="12700" cap="flat" cmpd="sng" algn="ctr">
                      <a:solidFill>
                        <a:srgbClr val="0070AD"/>
                      </a:solidFill>
                      <a:prstDash val="solid"/>
                      <a:round/>
                      <a:headEnd type="none" w="med" len="med"/>
                      <a:tailEnd type="none" w="med" len="med"/>
                    </a:lnT>
                    <a:lnB w="12700" cap="flat" cmpd="sng" algn="ctr">
                      <a:solidFill>
                        <a:srgbClr val="0070AD"/>
                      </a:solidFill>
                      <a:prstDash val="solid"/>
                      <a:round/>
                      <a:headEnd type="none" w="med" len="med"/>
                      <a:tailEnd type="none" w="med" len="med"/>
                    </a:lnB>
                    <a:solidFill>
                      <a:schemeClr val="accent4">
                        <a:lumMod val="20000"/>
                        <a:lumOff val="80000"/>
                      </a:schemeClr>
                    </a:solidFill>
                  </a:tcPr>
                </a:tc>
                <a:tc>
                  <a:txBody>
                    <a:bodyPr/>
                    <a:lstStyle/>
                    <a:p>
                      <a:r>
                        <a:rPr lang="en-GB" sz="800" b="1" dirty="0">
                          <a:solidFill>
                            <a:schemeClr val="tx1"/>
                          </a:solidFill>
                        </a:rPr>
                        <a:t>Mean Avg. Hourly Rate</a:t>
                      </a:r>
                    </a:p>
                  </a:txBody>
                  <a:tcPr>
                    <a:lnL w="12700" cap="flat" cmpd="sng" algn="ctr">
                      <a:solidFill>
                        <a:srgbClr val="0070AD"/>
                      </a:solidFill>
                      <a:prstDash val="solid"/>
                      <a:round/>
                      <a:headEnd type="none" w="med" len="med"/>
                      <a:tailEnd type="none" w="med" len="med"/>
                    </a:lnL>
                    <a:lnR w="12700" cap="flat" cmpd="sng" algn="ctr">
                      <a:solidFill>
                        <a:srgbClr val="0070AD"/>
                      </a:solidFill>
                      <a:prstDash val="solid"/>
                      <a:round/>
                      <a:headEnd type="none" w="med" len="med"/>
                      <a:tailEnd type="none" w="med" len="med"/>
                    </a:lnR>
                    <a:lnT w="12700" cap="flat" cmpd="sng" algn="ctr">
                      <a:solidFill>
                        <a:srgbClr val="0070AD"/>
                      </a:solidFill>
                      <a:prstDash val="solid"/>
                      <a:round/>
                      <a:headEnd type="none" w="med" len="med"/>
                      <a:tailEnd type="none" w="med" len="med"/>
                    </a:lnT>
                    <a:lnB w="12700" cap="flat" cmpd="sng" algn="ctr">
                      <a:solidFill>
                        <a:srgbClr val="0070AD"/>
                      </a:solidFill>
                      <a:prstDash val="solid"/>
                      <a:round/>
                      <a:headEnd type="none" w="med" len="med"/>
                      <a:tailEnd type="none" w="med" len="med"/>
                    </a:lnB>
                    <a:solidFill>
                      <a:schemeClr val="accent4">
                        <a:lumMod val="20000"/>
                        <a:lumOff val="80000"/>
                      </a:schemeClr>
                    </a:solidFill>
                  </a:tcPr>
                </a:tc>
                <a:tc>
                  <a:txBody>
                    <a:bodyPr/>
                    <a:lstStyle/>
                    <a:p>
                      <a:r>
                        <a:rPr lang="en-GB" sz="800" b="1" dirty="0">
                          <a:solidFill>
                            <a:schemeClr val="tx1"/>
                          </a:solidFill>
                        </a:rPr>
                        <a:t>Pay Gap vs White Male</a:t>
                      </a:r>
                    </a:p>
                  </a:txBody>
                  <a:tcPr>
                    <a:lnL w="12700" cap="flat" cmpd="sng" algn="ctr">
                      <a:solidFill>
                        <a:srgbClr val="0070AD"/>
                      </a:solidFill>
                      <a:prstDash val="solid"/>
                      <a:round/>
                      <a:headEnd type="none" w="med" len="med"/>
                      <a:tailEnd type="none" w="med" len="med"/>
                    </a:lnL>
                    <a:lnR w="12700" cap="flat" cmpd="sng" algn="ctr">
                      <a:solidFill>
                        <a:srgbClr val="0070AD"/>
                      </a:solidFill>
                      <a:prstDash val="solid"/>
                      <a:round/>
                      <a:headEnd type="none" w="med" len="med"/>
                      <a:tailEnd type="none" w="med" len="med"/>
                    </a:lnR>
                    <a:lnT w="12700" cap="flat" cmpd="sng" algn="ctr">
                      <a:solidFill>
                        <a:srgbClr val="0070AD"/>
                      </a:solidFill>
                      <a:prstDash val="solid"/>
                      <a:round/>
                      <a:headEnd type="none" w="med" len="med"/>
                      <a:tailEnd type="none" w="med" len="med"/>
                    </a:lnT>
                    <a:lnB w="12700" cap="flat" cmpd="sng" algn="ctr">
                      <a:solidFill>
                        <a:srgbClr val="0070AD"/>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282173394"/>
                  </a:ext>
                </a:extLst>
              </a:tr>
              <a:tr h="204890">
                <a:tc>
                  <a:txBody>
                    <a:bodyPr/>
                    <a:lstStyle/>
                    <a:p>
                      <a:pPr marL="0" indent="0">
                        <a:buNone/>
                      </a:pPr>
                      <a:r>
                        <a:rPr lang="en-GB" sz="800" dirty="0"/>
                        <a:t>1. White</a:t>
                      </a:r>
                    </a:p>
                  </a:txBody>
                  <a:tcPr>
                    <a:lnL w="12700" cap="flat" cmpd="sng" algn="ctr">
                      <a:solidFill>
                        <a:srgbClr val="0070AD"/>
                      </a:solidFill>
                      <a:prstDash val="solid"/>
                      <a:round/>
                      <a:headEnd type="none" w="med" len="med"/>
                      <a:tailEnd type="none" w="med" len="med"/>
                    </a:lnL>
                    <a:lnR w="12700" cap="flat" cmpd="sng" algn="ctr">
                      <a:solidFill>
                        <a:srgbClr val="0070AD"/>
                      </a:solidFill>
                      <a:prstDash val="solid"/>
                      <a:round/>
                      <a:headEnd type="none" w="med" len="med"/>
                      <a:tailEnd type="none" w="med" len="med"/>
                    </a:lnR>
                    <a:lnT w="12700" cap="flat" cmpd="sng" algn="ctr">
                      <a:solidFill>
                        <a:srgbClr val="0070AD"/>
                      </a:solidFill>
                      <a:prstDash val="solid"/>
                      <a:round/>
                      <a:headEnd type="none" w="med" len="med"/>
                      <a:tailEnd type="none" w="med" len="med"/>
                    </a:lnT>
                    <a:lnB w="12700" cap="flat" cmpd="sng" algn="ctr">
                      <a:solidFill>
                        <a:srgbClr val="0070AD"/>
                      </a:solidFill>
                      <a:prstDash val="solid"/>
                      <a:round/>
                      <a:headEnd type="none" w="med" len="med"/>
                      <a:tailEnd type="none" w="med" len="med"/>
                    </a:lnB>
                    <a:solidFill>
                      <a:schemeClr val="bg1"/>
                    </a:solidFill>
                  </a:tcPr>
                </a:tc>
                <a:tc>
                  <a:txBody>
                    <a:bodyPr/>
                    <a:lstStyle/>
                    <a:p>
                      <a:pPr algn="r"/>
                      <a:r>
                        <a:rPr lang="en-GB" sz="800" dirty="0"/>
                        <a:t>20.11</a:t>
                      </a:r>
                    </a:p>
                  </a:txBody>
                  <a:tcPr>
                    <a:lnL w="12700" cap="flat" cmpd="sng" algn="ctr">
                      <a:solidFill>
                        <a:srgbClr val="0070AD"/>
                      </a:solidFill>
                      <a:prstDash val="solid"/>
                      <a:round/>
                      <a:headEnd type="none" w="med" len="med"/>
                      <a:tailEnd type="none" w="med" len="med"/>
                    </a:lnL>
                    <a:lnR w="12700" cap="flat" cmpd="sng" algn="ctr">
                      <a:solidFill>
                        <a:srgbClr val="0070AD"/>
                      </a:solidFill>
                      <a:prstDash val="solid"/>
                      <a:round/>
                      <a:headEnd type="none" w="med" len="med"/>
                      <a:tailEnd type="none" w="med" len="med"/>
                    </a:lnR>
                    <a:lnT w="12700" cap="flat" cmpd="sng" algn="ctr">
                      <a:solidFill>
                        <a:srgbClr val="0070AD"/>
                      </a:solidFill>
                      <a:prstDash val="solid"/>
                      <a:round/>
                      <a:headEnd type="none" w="med" len="med"/>
                      <a:tailEnd type="none" w="med" len="med"/>
                    </a:lnT>
                    <a:lnB w="12700" cap="flat" cmpd="sng" algn="ctr">
                      <a:solidFill>
                        <a:srgbClr val="0070AD"/>
                      </a:solidFill>
                      <a:prstDash val="solid"/>
                      <a:round/>
                      <a:headEnd type="none" w="med" len="med"/>
                      <a:tailEnd type="none" w="med" len="med"/>
                    </a:lnB>
                    <a:solidFill>
                      <a:schemeClr val="bg1"/>
                    </a:solidFill>
                  </a:tcPr>
                </a:tc>
                <a:tc>
                  <a:txBody>
                    <a:bodyPr/>
                    <a:lstStyle/>
                    <a:p>
                      <a:pPr algn="r"/>
                      <a:r>
                        <a:rPr lang="en-GB" sz="800" dirty="0"/>
                        <a:t>-</a:t>
                      </a:r>
                    </a:p>
                  </a:txBody>
                  <a:tcPr>
                    <a:lnL w="12700" cap="flat" cmpd="sng" algn="ctr">
                      <a:solidFill>
                        <a:srgbClr val="0070AD"/>
                      </a:solidFill>
                      <a:prstDash val="solid"/>
                      <a:round/>
                      <a:headEnd type="none" w="med" len="med"/>
                      <a:tailEnd type="none" w="med" len="med"/>
                    </a:lnL>
                    <a:lnR w="12700" cap="flat" cmpd="sng" algn="ctr">
                      <a:solidFill>
                        <a:srgbClr val="0070AD"/>
                      </a:solidFill>
                      <a:prstDash val="solid"/>
                      <a:round/>
                      <a:headEnd type="none" w="med" len="med"/>
                      <a:tailEnd type="none" w="med" len="med"/>
                    </a:lnR>
                    <a:lnT w="12700" cap="flat" cmpd="sng" algn="ctr">
                      <a:solidFill>
                        <a:srgbClr val="0070AD"/>
                      </a:solidFill>
                      <a:prstDash val="solid"/>
                      <a:round/>
                      <a:headEnd type="none" w="med" len="med"/>
                      <a:tailEnd type="none" w="med" len="med"/>
                    </a:lnT>
                    <a:lnB w="12700" cap="flat" cmpd="sng" algn="ctr">
                      <a:solidFill>
                        <a:srgbClr val="0070AD"/>
                      </a:solidFill>
                      <a:prstDash val="solid"/>
                      <a:round/>
                      <a:headEnd type="none" w="med" len="med"/>
                      <a:tailEnd type="none" w="med" len="med"/>
                    </a:lnB>
                    <a:solidFill>
                      <a:schemeClr val="bg1"/>
                    </a:solidFill>
                  </a:tcPr>
                </a:tc>
                <a:extLst>
                  <a:ext uri="{0D108BD9-81ED-4DB2-BD59-A6C34878D82A}">
                    <a16:rowId xmlns:a16="http://schemas.microsoft.com/office/drawing/2014/main" val="558440897"/>
                  </a:ext>
                </a:extLst>
              </a:tr>
              <a:tr h="172451">
                <a:tc>
                  <a:txBody>
                    <a:bodyPr/>
                    <a:lstStyle/>
                    <a:p>
                      <a:r>
                        <a:rPr lang="en-GB" sz="800" dirty="0"/>
                        <a:t>2. Ethnic Minorities</a:t>
                      </a:r>
                    </a:p>
                  </a:txBody>
                  <a:tcPr>
                    <a:lnL w="12700" cap="flat" cmpd="sng" algn="ctr">
                      <a:solidFill>
                        <a:srgbClr val="0070AD"/>
                      </a:solidFill>
                      <a:prstDash val="solid"/>
                      <a:round/>
                      <a:headEnd type="none" w="med" len="med"/>
                      <a:tailEnd type="none" w="med" len="med"/>
                    </a:lnL>
                    <a:lnR w="12700" cap="flat" cmpd="sng" algn="ctr">
                      <a:solidFill>
                        <a:srgbClr val="0070AD"/>
                      </a:solidFill>
                      <a:prstDash val="solid"/>
                      <a:round/>
                      <a:headEnd type="none" w="med" len="med"/>
                      <a:tailEnd type="none" w="med" len="med"/>
                    </a:lnR>
                    <a:lnT w="12700" cap="flat" cmpd="sng" algn="ctr">
                      <a:solidFill>
                        <a:srgbClr val="0070AD"/>
                      </a:solidFill>
                      <a:prstDash val="solid"/>
                      <a:round/>
                      <a:headEnd type="none" w="med" len="med"/>
                      <a:tailEnd type="none" w="med" len="med"/>
                    </a:lnT>
                    <a:lnB w="12700" cap="flat" cmpd="sng" algn="ctr">
                      <a:solidFill>
                        <a:srgbClr val="0070AD"/>
                      </a:solidFill>
                      <a:prstDash val="solid"/>
                      <a:round/>
                      <a:headEnd type="none" w="med" len="med"/>
                      <a:tailEnd type="none" w="med" len="med"/>
                    </a:lnB>
                    <a:solidFill>
                      <a:schemeClr val="bg1"/>
                    </a:solidFill>
                  </a:tcPr>
                </a:tc>
                <a:tc>
                  <a:txBody>
                    <a:bodyPr/>
                    <a:lstStyle/>
                    <a:p>
                      <a:pPr algn="r"/>
                      <a:r>
                        <a:rPr lang="en-GB" sz="800" dirty="0"/>
                        <a:t>18.48</a:t>
                      </a:r>
                    </a:p>
                  </a:txBody>
                  <a:tcPr>
                    <a:lnL w="12700" cap="flat" cmpd="sng" algn="ctr">
                      <a:solidFill>
                        <a:srgbClr val="0070AD"/>
                      </a:solidFill>
                      <a:prstDash val="solid"/>
                      <a:round/>
                      <a:headEnd type="none" w="med" len="med"/>
                      <a:tailEnd type="none" w="med" len="med"/>
                    </a:lnL>
                    <a:lnR w="12700" cap="flat" cmpd="sng" algn="ctr">
                      <a:solidFill>
                        <a:srgbClr val="0070AD"/>
                      </a:solidFill>
                      <a:prstDash val="solid"/>
                      <a:round/>
                      <a:headEnd type="none" w="med" len="med"/>
                      <a:tailEnd type="none" w="med" len="med"/>
                    </a:lnR>
                    <a:lnT w="12700" cap="flat" cmpd="sng" algn="ctr">
                      <a:solidFill>
                        <a:srgbClr val="0070AD"/>
                      </a:solidFill>
                      <a:prstDash val="solid"/>
                      <a:round/>
                      <a:headEnd type="none" w="med" len="med"/>
                      <a:tailEnd type="none" w="med" len="med"/>
                    </a:lnT>
                    <a:lnB w="12700" cap="flat" cmpd="sng" algn="ctr">
                      <a:solidFill>
                        <a:srgbClr val="0070AD"/>
                      </a:solidFill>
                      <a:prstDash val="solid"/>
                      <a:round/>
                      <a:headEnd type="none" w="med" len="med"/>
                      <a:tailEnd type="none" w="med" len="med"/>
                    </a:lnB>
                    <a:solidFill>
                      <a:schemeClr val="bg1"/>
                    </a:solidFill>
                  </a:tcPr>
                </a:tc>
                <a:tc>
                  <a:txBody>
                    <a:bodyPr/>
                    <a:lstStyle/>
                    <a:p>
                      <a:pPr algn="r"/>
                      <a:r>
                        <a:rPr lang="en-GB" sz="800" dirty="0"/>
                        <a:t>8.1%</a:t>
                      </a:r>
                    </a:p>
                  </a:txBody>
                  <a:tcPr>
                    <a:lnL w="12700" cap="flat" cmpd="sng" algn="ctr">
                      <a:solidFill>
                        <a:srgbClr val="0070AD"/>
                      </a:solidFill>
                      <a:prstDash val="solid"/>
                      <a:round/>
                      <a:headEnd type="none" w="med" len="med"/>
                      <a:tailEnd type="none" w="med" len="med"/>
                    </a:lnL>
                    <a:lnR w="12700" cap="flat" cmpd="sng" algn="ctr">
                      <a:solidFill>
                        <a:srgbClr val="0070AD"/>
                      </a:solidFill>
                      <a:prstDash val="solid"/>
                      <a:round/>
                      <a:headEnd type="none" w="med" len="med"/>
                      <a:tailEnd type="none" w="med" len="med"/>
                    </a:lnR>
                    <a:lnT w="12700" cap="flat" cmpd="sng" algn="ctr">
                      <a:solidFill>
                        <a:srgbClr val="0070AD"/>
                      </a:solidFill>
                      <a:prstDash val="solid"/>
                      <a:round/>
                      <a:headEnd type="none" w="med" len="med"/>
                      <a:tailEnd type="none" w="med" len="med"/>
                    </a:lnT>
                    <a:lnB w="12700" cap="flat" cmpd="sng" algn="ctr">
                      <a:solidFill>
                        <a:srgbClr val="0070AD"/>
                      </a:solidFill>
                      <a:prstDash val="solid"/>
                      <a:round/>
                      <a:headEnd type="none" w="med" len="med"/>
                      <a:tailEnd type="none" w="med" len="med"/>
                    </a:lnB>
                    <a:solidFill>
                      <a:schemeClr val="bg1"/>
                    </a:solidFill>
                  </a:tcPr>
                </a:tc>
                <a:extLst>
                  <a:ext uri="{0D108BD9-81ED-4DB2-BD59-A6C34878D82A}">
                    <a16:rowId xmlns:a16="http://schemas.microsoft.com/office/drawing/2014/main" val="1488221258"/>
                  </a:ext>
                </a:extLst>
              </a:tr>
              <a:tr h="172451">
                <a:tc>
                  <a:txBody>
                    <a:bodyPr/>
                    <a:lstStyle/>
                    <a:p>
                      <a:r>
                        <a:rPr lang="en-GB" sz="800" dirty="0"/>
                        <a:t>3. Not stated / Blank</a:t>
                      </a:r>
                    </a:p>
                  </a:txBody>
                  <a:tcPr>
                    <a:lnL w="12700" cap="flat" cmpd="sng" algn="ctr">
                      <a:solidFill>
                        <a:srgbClr val="0070AD"/>
                      </a:solidFill>
                      <a:prstDash val="solid"/>
                      <a:round/>
                      <a:headEnd type="none" w="med" len="med"/>
                      <a:tailEnd type="none" w="med" len="med"/>
                    </a:lnL>
                    <a:lnR w="12700" cap="flat" cmpd="sng" algn="ctr">
                      <a:solidFill>
                        <a:srgbClr val="0070AD"/>
                      </a:solidFill>
                      <a:prstDash val="solid"/>
                      <a:round/>
                      <a:headEnd type="none" w="med" len="med"/>
                      <a:tailEnd type="none" w="med" len="med"/>
                    </a:lnR>
                    <a:lnT w="12700" cap="flat" cmpd="sng" algn="ctr">
                      <a:solidFill>
                        <a:srgbClr val="0070AD"/>
                      </a:solidFill>
                      <a:prstDash val="solid"/>
                      <a:round/>
                      <a:headEnd type="none" w="med" len="med"/>
                      <a:tailEnd type="none" w="med" len="med"/>
                    </a:lnT>
                    <a:lnB w="12700" cap="flat" cmpd="sng" algn="ctr">
                      <a:solidFill>
                        <a:srgbClr val="0070AD"/>
                      </a:solidFill>
                      <a:prstDash val="solid"/>
                      <a:round/>
                      <a:headEnd type="none" w="med" len="med"/>
                      <a:tailEnd type="none" w="med" len="med"/>
                    </a:lnB>
                    <a:solidFill>
                      <a:schemeClr val="bg1"/>
                    </a:solidFill>
                  </a:tcPr>
                </a:tc>
                <a:tc>
                  <a:txBody>
                    <a:bodyPr/>
                    <a:lstStyle/>
                    <a:p>
                      <a:pPr algn="r"/>
                      <a:r>
                        <a:rPr lang="en-GB" sz="800" dirty="0"/>
                        <a:t>20.75</a:t>
                      </a:r>
                    </a:p>
                  </a:txBody>
                  <a:tcPr>
                    <a:lnL w="12700" cap="flat" cmpd="sng" algn="ctr">
                      <a:solidFill>
                        <a:srgbClr val="0070AD"/>
                      </a:solidFill>
                      <a:prstDash val="solid"/>
                      <a:round/>
                      <a:headEnd type="none" w="med" len="med"/>
                      <a:tailEnd type="none" w="med" len="med"/>
                    </a:lnL>
                    <a:lnR w="12700" cap="flat" cmpd="sng" algn="ctr">
                      <a:solidFill>
                        <a:srgbClr val="0070AD"/>
                      </a:solidFill>
                      <a:prstDash val="solid"/>
                      <a:round/>
                      <a:headEnd type="none" w="med" len="med"/>
                      <a:tailEnd type="none" w="med" len="med"/>
                    </a:lnR>
                    <a:lnT w="12700" cap="flat" cmpd="sng" algn="ctr">
                      <a:solidFill>
                        <a:srgbClr val="0070AD"/>
                      </a:solidFill>
                      <a:prstDash val="solid"/>
                      <a:round/>
                      <a:headEnd type="none" w="med" len="med"/>
                      <a:tailEnd type="none" w="med" len="med"/>
                    </a:lnT>
                    <a:lnB w="12700" cap="flat" cmpd="sng" algn="ctr">
                      <a:solidFill>
                        <a:srgbClr val="0070AD"/>
                      </a:solidFill>
                      <a:prstDash val="solid"/>
                      <a:round/>
                      <a:headEnd type="none" w="med" len="med"/>
                      <a:tailEnd type="none" w="med" len="med"/>
                    </a:lnB>
                    <a:solidFill>
                      <a:schemeClr val="bg1"/>
                    </a:solidFill>
                  </a:tcPr>
                </a:tc>
                <a:tc>
                  <a:txBody>
                    <a:bodyPr/>
                    <a:lstStyle/>
                    <a:p>
                      <a:pPr algn="r"/>
                      <a:r>
                        <a:rPr lang="en-GB" sz="800" dirty="0"/>
                        <a:t>-3.2%</a:t>
                      </a:r>
                    </a:p>
                  </a:txBody>
                  <a:tcPr>
                    <a:lnL w="12700" cap="flat" cmpd="sng" algn="ctr">
                      <a:solidFill>
                        <a:srgbClr val="0070AD"/>
                      </a:solidFill>
                      <a:prstDash val="solid"/>
                      <a:round/>
                      <a:headEnd type="none" w="med" len="med"/>
                      <a:tailEnd type="none" w="med" len="med"/>
                    </a:lnL>
                    <a:lnR w="12700" cap="flat" cmpd="sng" algn="ctr">
                      <a:solidFill>
                        <a:srgbClr val="0070AD"/>
                      </a:solidFill>
                      <a:prstDash val="solid"/>
                      <a:round/>
                      <a:headEnd type="none" w="med" len="med"/>
                      <a:tailEnd type="none" w="med" len="med"/>
                    </a:lnR>
                    <a:lnT w="12700" cap="flat" cmpd="sng" algn="ctr">
                      <a:solidFill>
                        <a:srgbClr val="0070AD"/>
                      </a:solidFill>
                      <a:prstDash val="solid"/>
                      <a:round/>
                      <a:headEnd type="none" w="med" len="med"/>
                      <a:tailEnd type="none" w="med" len="med"/>
                    </a:lnT>
                    <a:lnB w="12700" cap="flat" cmpd="sng" algn="ctr">
                      <a:solidFill>
                        <a:srgbClr val="0070AD"/>
                      </a:solidFill>
                      <a:prstDash val="solid"/>
                      <a:round/>
                      <a:headEnd type="none" w="med" len="med"/>
                      <a:tailEnd type="none" w="med" len="med"/>
                    </a:lnB>
                    <a:solidFill>
                      <a:schemeClr val="bg1"/>
                    </a:solidFill>
                  </a:tcPr>
                </a:tc>
                <a:extLst>
                  <a:ext uri="{0D108BD9-81ED-4DB2-BD59-A6C34878D82A}">
                    <a16:rowId xmlns:a16="http://schemas.microsoft.com/office/drawing/2014/main" val="2149759338"/>
                  </a:ext>
                </a:extLst>
              </a:tr>
            </a:tbl>
          </a:graphicData>
        </a:graphic>
      </p:graphicFrame>
      <p:sp>
        <p:nvSpPr>
          <p:cNvPr id="19" name="TextBox 18">
            <a:extLst>
              <a:ext uri="{FF2B5EF4-FFF2-40B4-BE49-F238E27FC236}">
                <a16:creationId xmlns:a16="http://schemas.microsoft.com/office/drawing/2014/main" id="{4247E41D-09A8-72D4-307D-02E05F3E6237}"/>
              </a:ext>
            </a:extLst>
          </p:cNvPr>
          <p:cNvSpPr txBox="1"/>
          <p:nvPr/>
        </p:nvSpPr>
        <p:spPr>
          <a:xfrm>
            <a:off x="3631662" y="2975296"/>
            <a:ext cx="673566" cy="246221"/>
          </a:xfrm>
          <a:prstGeom prst="rect">
            <a:avLst/>
          </a:prstGeom>
          <a:noFill/>
        </p:spPr>
        <p:txBody>
          <a:bodyPr wrap="square">
            <a:spAutoFit/>
          </a:bodyPr>
          <a:lstStyle/>
          <a:p>
            <a:r>
              <a:rPr lang="en-GB" sz="1000" b="1" dirty="0"/>
              <a:t>Female</a:t>
            </a:r>
          </a:p>
        </p:txBody>
      </p:sp>
      <p:graphicFrame>
        <p:nvGraphicFramePr>
          <p:cNvPr id="22" name="Table 21">
            <a:extLst>
              <a:ext uri="{FF2B5EF4-FFF2-40B4-BE49-F238E27FC236}">
                <a16:creationId xmlns:a16="http://schemas.microsoft.com/office/drawing/2014/main" id="{47A2077B-6B0C-3C3C-146C-36BE47BD0C7B}"/>
              </a:ext>
            </a:extLst>
          </p:cNvPr>
          <p:cNvGraphicFramePr>
            <a:graphicFrameLocks noGrp="1"/>
          </p:cNvGraphicFramePr>
          <p:nvPr>
            <p:extLst>
              <p:ext uri="{D42A27DB-BD31-4B8C-83A1-F6EECF244321}">
                <p14:modId xmlns:p14="http://schemas.microsoft.com/office/powerpoint/2010/main" val="870001766"/>
              </p:ext>
            </p:extLst>
          </p:nvPr>
        </p:nvGraphicFramePr>
        <p:xfrm>
          <a:off x="3736020" y="3359089"/>
          <a:ext cx="3263810" cy="975360"/>
        </p:xfrm>
        <a:graphic>
          <a:graphicData uri="http://schemas.openxmlformats.org/drawingml/2006/table">
            <a:tbl>
              <a:tblPr firstRow="1" bandRow="1">
                <a:tableStyleId>{00A15C55-8517-42AA-B614-E9B94910E393}</a:tableStyleId>
              </a:tblPr>
              <a:tblGrid>
                <a:gridCol w="1282866">
                  <a:extLst>
                    <a:ext uri="{9D8B030D-6E8A-4147-A177-3AD203B41FA5}">
                      <a16:colId xmlns:a16="http://schemas.microsoft.com/office/drawing/2014/main" val="2643479601"/>
                    </a:ext>
                  </a:extLst>
                </a:gridCol>
                <a:gridCol w="990472">
                  <a:extLst>
                    <a:ext uri="{9D8B030D-6E8A-4147-A177-3AD203B41FA5}">
                      <a16:colId xmlns:a16="http://schemas.microsoft.com/office/drawing/2014/main" val="4047650457"/>
                    </a:ext>
                  </a:extLst>
                </a:gridCol>
                <a:gridCol w="990472">
                  <a:extLst>
                    <a:ext uri="{9D8B030D-6E8A-4147-A177-3AD203B41FA5}">
                      <a16:colId xmlns:a16="http://schemas.microsoft.com/office/drawing/2014/main" val="3235985173"/>
                    </a:ext>
                  </a:extLst>
                </a:gridCol>
              </a:tblGrid>
              <a:tr h="275922">
                <a:tc>
                  <a:txBody>
                    <a:bodyPr/>
                    <a:lstStyle/>
                    <a:p>
                      <a:r>
                        <a:rPr lang="en-GB" sz="800" dirty="0">
                          <a:solidFill>
                            <a:schemeClr val="tx1"/>
                          </a:solidFill>
                        </a:rPr>
                        <a:t>Ethnicity</a:t>
                      </a:r>
                    </a:p>
                  </a:txBody>
                  <a:tcPr>
                    <a:lnL w="12700" cap="flat" cmpd="sng" algn="ctr">
                      <a:solidFill>
                        <a:srgbClr val="0070AD"/>
                      </a:solidFill>
                      <a:prstDash val="solid"/>
                      <a:round/>
                      <a:headEnd type="none" w="med" len="med"/>
                      <a:tailEnd type="none" w="med" len="med"/>
                    </a:lnL>
                    <a:lnR w="12700" cap="flat" cmpd="sng" algn="ctr">
                      <a:solidFill>
                        <a:srgbClr val="0070AD"/>
                      </a:solidFill>
                      <a:prstDash val="solid"/>
                      <a:round/>
                      <a:headEnd type="none" w="med" len="med"/>
                      <a:tailEnd type="none" w="med" len="med"/>
                    </a:lnR>
                    <a:lnT w="12700" cap="flat" cmpd="sng" algn="ctr">
                      <a:solidFill>
                        <a:srgbClr val="0070AD"/>
                      </a:solidFill>
                      <a:prstDash val="solid"/>
                      <a:round/>
                      <a:headEnd type="none" w="med" len="med"/>
                      <a:tailEnd type="none" w="med" len="med"/>
                    </a:lnT>
                    <a:lnB w="12700" cap="flat" cmpd="sng" algn="ctr">
                      <a:solidFill>
                        <a:srgbClr val="0070AD"/>
                      </a:solidFill>
                      <a:prstDash val="solid"/>
                      <a:round/>
                      <a:headEnd type="none" w="med" len="med"/>
                      <a:tailEnd type="none" w="med" len="med"/>
                    </a:lnB>
                    <a:solidFill>
                      <a:schemeClr val="accent4">
                        <a:lumMod val="20000"/>
                        <a:lumOff val="80000"/>
                      </a:schemeClr>
                    </a:solidFill>
                  </a:tcPr>
                </a:tc>
                <a:tc>
                  <a:txBody>
                    <a:bodyPr/>
                    <a:lstStyle/>
                    <a:p>
                      <a:r>
                        <a:rPr lang="en-GB" sz="800" b="1" dirty="0">
                          <a:solidFill>
                            <a:schemeClr val="tx1"/>
                          </a:solidFill>
                        </a:rPr>
                        <a:t>Mean Avg. Hourly Rate</a:t>
                      </a:r>
                    </a:p>
                  </a:txBody>
                  <a:tcPr>
                    <a:lnL w="12700" cap="flat" cmpd="sng" algn="ctr">
                      <a:solidFill>
                        <a:srgbClr val="0070AD"/>
                      </a:solidFill>
                      <a:prstDash val="solid"/>
                      <a:round/>
                      <a:headEnd type="none" w="med" len="med"/>
                      <a:tailEnd type="none" w="med" len="med"/>
                    </a:lnL>
                    <a:lnR w="12700" cap="flat" cmpd="sng" algn="ctr">
                      <a:solidFill>
                        <a:srgbClr val="0070AD"/>
                      </a:solidFill>
                      <a:prstDash val="solid"/>
                      <a:round/>
                      <a:headEnd type="none" w="med" len="med"/>
                      <a:tailEnd type="none" w="med" len="med"/>
                    </a:lnR>
                    <a:lnT w="12700" cap="flat" cmpd="sng" algn="ctr">
                      <a:solidFill>
                        <a:srgbClr val="0070AD"/>
                      </a:solidFill>
                      <a:prstDash val="solid"/>
                      <a:round/>
                      <a:headEnd type="none" w="med" len="med"/>
                      <a:tailEnd type="none" w="med" len="med"/>
                    </a:lnT>
                    <a:lnB w="12700" cap="flat" cmpd="sng" algn="ctr">
                      <a:solidFill>
                        <a:srgbClr val="0070AD"/>
                      </a:solidFill>
                      <a:prstDash val="solid"/>
                      <a:round/>
                      <a:headEnd type="none" w="med" len="med"/>
                      <a:tailEnd type="none" w="med" len="med"/>
                    </a:lnB>
                    <a:solidFill>
                      <a:schemeClr val="accent4">
                        <a:lumMod val="20000"/>
                        <a:lumOff val="80000"/>
                      </a:schemeClr>
                    </a:solidFill>
                  </a:tcPr>
                </a:tc>
                <a:tc>
                  <a:txBody>
                    <a:bodyPr/>
                    <a:lstStyle/>
                    <a:p>
                      <a:r>
                        <a:rPr lang="en-GB" sz="800" b="1" dirty="0">
                          <a:solidFill>
                            <a:schemeClr val="tx1"/>
                          </a:solidFill>
                        </a:rPr>
                        <a:t>Pay Gap vs White Male</a:t>
                      </a:r>
                    </a:p>
                  </a:txBody>
                  <a:tcPr>
                    <a:lnL w="12700" cap="flat" cmpd="sng" algn="ctr">
                      <a:solidFill>
                        <a:srgbClr val="0070AD"/>
                      </a:solidFill>
                      <a:prstDash val="solid"/>
                      <a:round/>
                      <a:headEnd type="none" w="med" len="med"/>
                      <a:tailEnd type="none" w="med" len="med"/>
                    </a:lnL>
                    <a:lnR w="12700" cap="flat" cmpd="sng" algn="ctr">
                      <a:solidFill>
                        <a:srgbClr val="0070AD"/>
                      </a:solidFill>
                      <a:prstDash val="solid"/>
                      <a:round/>
                      <a:headEnd type="none" w="med" len="med"/>
                      <a:tailEnd type="none" w="med" len="med"/>
                    </a:lnR>
                    <a:lnT w="12700" cap="flat" cmpd="sng" algn="ctr">
                      <a:solidFill>
                        <a:srgbClr val="0070AD"/>
                      </a:solidFill>
                      <a:prstDash val="solid"/>
                      <a:round/>
                      <a:headEnd type="none" w="med" len="med"/>
                      <a:tailEnd type="none" w="med" len="med"/>
                    </a:lnT>
                    <a:lnB w="12700" cap="flat" cmpd="sng" algn="ctr">
                      <a:solidFill>
                        <a:srgbClr val="0070AD"/>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282173394"/>
                  </a:ext>
                </a:extLst>
              </a:tr>
              <a:tr h="172451">
                <a:tc>
                  <a:txBody>
                    <a:bodyPr/>
                    <a:lstStyle/>
                    <a:p>
                      <a:pPr marL="0" indent="0">
                        <a:buNone/>
                      </a:pPr>
                      <a:r>
                        <a:rPr lang="en-GB" sz="800" dirty="0"/>
                        <a:t>1. White</a:t>
                      </a:r>
                    </a:p>
                  </a:txBody>
                  <a:tcPr>
                    <a:lnL w="12700" cap="flat" cmpd="sng" algn="ctr">
                      <a:solidFill>
                        <a:srgbClr val="0070AD"/>
                      </a:solidFill>
                      <a:prstDash val="solid"/>
                      <a:round/>
                      <a:headEnd type="none" w="med" len="med"/>
                      <a:tailEnd type="none" w="med" len="med"/>
                    </a:lnL>
                    <a:lnR w="12700" cap="flat" cmpd="sng" algn="ctr">
                      <a:solidFill>
                        <a:srgbClr val="0070AD"/>
                      </a:solidFill>
                      <a:prstDash val="solid"/>
                      <a:round/>
                      <a:headEnd type="none" w="med" len="med"/>
                      <a:tailEnd type="none" w="med" len="med"/>
                    </a:lnR>
                    <a:lnT w="12700" cap="flat" cmpd="sng" algn="ctr">
                      <a:solidFill>
                        <a:srgbClr val="0070AD"/>
                      </a:solidFill>
                      <a:prstDash val="solid"/>
                      <a:round/>
                      <a:headEnd type="none" w="med" len="med"/>
                      <a:tailEnd type="none" w="med" len="med"/>
                    </a:lnT>
                    <a:lnB w="12700" cap="flat" cmpd="sng" algn="ctr">
                      <a:solidFill>
                        <a:srgbClr val="0070AD"/>
                      </a:solidFill>
                      <a:prstDash val="solid"/>
                      <a:round/>
                      <a:headEnd type="none" w="med" len="med"/>
                      <a:tailEnd type="none" w="med" len="med"/>
                    </a:lnB>
                    <a:solidFill>
                      <a:schemeClr val="bg1"/>
                    </a:solidFill>
                  </a:tcPr>
                </a:tc>
                <a:tc>
                  <a:txBody>
                    <a:bodyPr/>
                    <a:lstStyle/>
                    <a:p>
                      <a:r>
                        <a:rPr lang="en-GB" sz="800" dirty="0"/>
                        <a:t>17.30</a:t>
                      </a:r>
                    </a:p>
                  </a:txBody>
                  <a:tcPr>
                    <a:lnL w="12700" cap="flat" cmpd="sng" algn="ctr">
                      <a:solidFill>
                        <a:srgbClr val="0070AD"/>
                      </a:solidFill>
                      <a:prstDash val="solid"/>
                      <a:round/>
                      <a:headEnd type="none" w="med" len="med"/>
                      <a:tailEnd type="none" w="med" len="med"/>
                    </a:lnL>
                    <a:lnR w="12700" cap="flat" cmpd="sng" algn="ctr">
                      <a:solidFill>
                        <a:srgbClr val="0070AD"/>
                      </a:solidFill>
                      <a:prstDash val="solid"/>
                      <a:round/>
                      <a:headEnd type="none" w="med" len="med"/>
                      <a:tailEnd type="none" w="med" len="med"/>
                    </a:lnR>
                    <a:lnT w="12700" cap="flat" cmpd="sng" algn="ctr">
                      <a:solidFill>
                        <a:srgbClr val="0070AD"/>
                      </a:solidFill>
                      <a:prstDash val="solid"/>
                      <a:round/>
                      <a:headEnd type="none" w="med" len="med"/>
                      <a:tailEnd type="none" w="med" len="med"/>
                    </a:lnT>
                    <a:lnB w="12700" cap="flat" cmpd="sng" algn="ctr">
                      <a:solidFill>
                        <a:srgbClr val="0070AD"/>
                      </a:solidFill>
                      <a:prstDash val="solid"/>
                      <a:round/>
                      <a:headEnd type="none" w="med" len="med"/>
                      <a:tailEnd type="none" w="med" len="med"/>
                    </a:lnB>
                    <a:solidFill>
                      <a:schemeClr val="bg1"/>
                    </a:solidFill>
                  </a:tcPr>
                </a:tc>
                <a:tc>
                  <a:txBody>
                    <a:bodyPr/>
                    <a:lstStyle/>
                    <a:p>
                      <a:r>
                        <a:rPr lang="en-GB" sz="800" dirty="0"/>
                        <a:t>14.0%</a:t>
                      </a:r>
                    </a:p>
                  </a:txBody>
                  <a:tcPr>
                    <a:lnL w="12700" cap="flat" cmpd="sng" algn="ctr">
                      <a:solidFill>
                        <a:srgbClr val="0070AD"/>
                      </a:solidFill>
                      <a:prstDash val="solid"/>
                      <a:round/>
                      <a:headEnd type="none" w="med" len="med"/>
                      <a:tailEnd type="none" w="med" len="med"/>
                    </a:lnL>
                    <a:lnR w="12700" cap="flat" cmpd="sng" algn="ctr">
                      <a:solidFill>
                        <a:srgbClr val="0070AD"/>
                      </a:solidFill>
                      <a:prstDash val="solid"/>
                      <a:round/>
                      <a:headEnd type="none" w="med" len="med"/>
                      <a:tailEnd type="none" w="med" len="med"/>
                    </a:lnR>
                    <a:lnT w="12700" cap="flat" cmpd="sng" algn="ctr">
                      <a:solidFill>
                        <a:srgbClr val="0070AD"/>
                      </a:solidFill>
                      <a:prstDash val="solid"/>
                      <a:round/>
                      <a:headEnd type="none" w="med" len="med"/>
                      <a:tailEnd type="none" w="med" len="med"/>
                    </a:lnT>
                    <a:lnB w="12700" cap="flat" cmpd="sng" algn="ctr">
                      <a:solidFill>
                        <a:srgbClr val="0070AD"/>
                      </a:solidFill>
                      <a:prstDash val="solid"/>
                      <a:round/>
                      <a:headEnd type="none" w="med" len="med"/>
                      <a:tailEnd type="none" w="med" len="med"/>
                    </a:lnB>
                    <a:solidFill>
                      <a:schemeClr val="bg1"/>
                    </a:solidFill>
                  </a:tcPr>
                </a:tc>
                <a:extLst>
                  <a:ext uri="{0D108BD9-81ED-4DB2-BD59-A6C34878D82A}">
                    <a16:rowId xmlns:a16="http://schemas.microsoft.com/office/drawing/2014/main" val="558440897"/>
                  </a:ext>
                </a:extLst>
              </a:tr>
              <a:tr h="172451">
                <a:tc>
                  <a:txBody>
                    <a:bodyPr/>
                    <a:lstStyle/>
                    <a:p>
                      <a:r>
                        <a:rPr lang="en-GB" sz="800" dirty="0"/>
                        <a:t>2. Ethnic Minorities</a:t>
                      </a:r>
                    </a:p>
                  </a:txBody>
                  <a:tcPr>
                    <a:lnL w="12700" cap="flat" cmpd="sng" algn="ctr">
                      <a:solidFill>
                        <a:srgbClr val="0070AD"/>
                      </a:solidFill>
                      <a:prstDash val="solid"/>
                      <a:round/>
                      <a:headEnd type="none" w="med" len="med"/>
                      <a:tailEnd type="none" w="med" len="med"/>
                    </a:lnL>
                    <a:lnR w="12700" cap="flat" cmpd="sng" algn="ctr">
                      <a:solidFill>
                        <a:srgbClr val="0070AD"/>
                      </a:solidFill>
                      <a:prstDash val="solid"/>
                      <a:round/>
                      <a:headEnd type="none" w="med" len="med"/>
                      <a:tailEnd type="none" w="med" len="med"/>
                    </a:lnR>
                    <a:lnT w="12700" cap="flat" cmpd="sng" algn="ctr">
                      <a:solidFill>
                        <a:srgbClr val="0070AD"/>
                      </a:solidFill>
                      <a:prstDash val="solid"/>
                      <a:round/>
                      <a:headEnd type="none" w="med" len="med"/>
                      <a:tailEnd type="none" w="med" len="med"/>
                    </a:lnT>
                    <a:lnB w="12700" cap="flat" cmpd="sng" algn="ctr">
                      <a:solidFill>
                        <a:srgbClr val="0070AD"/>
                      </a:solidFill>
                      <a:prstDash val="solid"/>
                      <a:round/>
                      <a:headEnd type="none" w="med" len="med"/>
                      <a:tailEnd type="none" w="med" len="med"/>
                    </a:lnB>
                    <a:solidFill>
                      <a:schemeClr val="bg1"/>
                    </a:solidFill>
                  </a:tcPr>
                </a:tc>
                <a:tc>
                  <a:txBody>
                    <a:bodyPr/>
                    <a:lstStyle/>
                    <a:p>
                      <a:r>
                        <a:rPr lang="en-GB" sz="800" dirty="0"/>
                        <a:t>17.07</a:t>
                      </a:r>
                    </a:p>
                  </a:txBody>
                  <a:tcPr>
                    <a:lnL w="12700" cap="flat" cmpd="sng" algn="ctr">
                      <a:solidFill>
                        <a:srgbClr val="0070AD"/>
                      </a:solidFill>
                      <a:prstDash val="solid"/>
                      <a:round/>
                      <a:headEnd type="none" w="med" len="med"/>
                      <a:tailEnd type="none" w="med" len="med"/>
                    </a:lnL>
                    <a:lnR w="12700" cap="flat" cmpd="sng" algn="ctr">
                      <a:solidFill>
                        <a:srgbClr val="0070AD"/>
                      </a:solidFill>
                      <a:prstDash val="solid"/>
                      <a:round/>
                      <a:headEnd type="none" w="med" len="med"/>
                      <a:tailEnd type="none" w="med" len="med"/>
                    </a:lnR>
                    <a:lnT w="12700" cap="flat" cmpd="sng" algn="ctr">
                      <a:solidFill>
                        <a:srgbClr val="0070AD"/>
                      </a:solidFill>
                      <a:prstDash val="solid"/>
                      <a:round/>
                      <a:headEnd type="none" w="med" len="med"/>
                      <a:tailEnd type="none" w="med" len="med"/>
                    </a:lnT>
                    <a:lnB w="12700" cap="flat" cmpd="sng" algn="ctr">
                      <a:solidFill>
                        <a:srgbClr val="0070AD"/>
                      </a:solidFill>
                      <a:prstDash val="solid"/>
                      <a:round/>
                      <a:headEnd type="none" w="med" len="med"/>
                      <a:tailEnd type="none" w="med" len="med"/>
                    </a:lnB>
                    <a:solidFill>
                      <a:schemeClr val="bg1"/>
                    </a:solidFill>
                  </a:tcPr>
                </a:tc>
                <a:tc>
                  <a:txBody>
                    <a:bodyPr/>
                    <a:lstStyle/>
                    <a:p>
                      <a:r>
                        <a:rPr lang="en-GB" sz="800" dirty="0"/>
                        <a:t>15.1%</a:t>
                      </a:r>
                    </a:p>
                  </a:txBody>
                  <a:tcPr>
                    <a:lnL w="12700" cap="flat" cmpd="sng" algn="ctr">
                      <a:solidFill>
                        <a:srgbClr val="0070AD"/>
                      </a:solidFill>
                      <a:prstDash val="solid"/>
                      <a:round/>
                      <a:headEnd type="none" w="med" len="med"/>
                      <a:tailEnd type="none" w="med" len="med"/>
                    </a:lnL>
                    <a:lnR w="12700" cap="flat" cmpd="sng" algn="ctr">
                      <a:solidFill>
                        <a:srgbClr val="0070AD"/>
                      </a:solidFill>
                      <a:prstDash val="solid"/>
                      <a:round/>
                      <a:headEnd type="none" w="med" len="med"/>
                      <a:tailEnd type="none" w="med" len="med"/>
                    </a:lnR>
                    <a:lnT w="12700" cap="flat" cmpd="sng" algn="ctr">
                      <a:solidFill>
                        <a:srgbClr val="0070AD"/>
                      </a:solidFill>
                      <a:prstDash val="solid"/>
                      <a:round/>
                      <a:headEnd type="none" w="med" len="med"/>
                      <a:tailEnd type="none" w="med" len="med"/>
                    </a:lnT>
                    <a:lnB w="12700" cap="flat" cmpd="sng" algn="ctr">
                      <a:solidFill>
                        <a:srgbClr val="0070AD"/>
                      </a:solidFill>
                      <a:prstDash val="solid"/>
                      <a:round/>
                      <a:headEnd type="none" w="med" len="med"/>
                      <a:tailEnd type="none" w="med" len="med"/>
                    </a:lnB>
                    <a:solidFill>
                      <a:schemeClr val="bg1"/>
                    </a:solidFill>
                  </a:tcPr>
                </a:tc>
                <a:extLst>
                  <a:ext uri="{0D108BD9-81ED-4DB2-BD59-A6C34878D82A}">
                    <a16:rowId xmlns:a16="http://schemas.microsoft.com/office/drawing/2014/main" val="1488221258"/>
                  </a:ext>
                </a:extLst>
              </a:tr>
              <a:tr h="172451">
                <a:tc>
                  <a:txBody>
                    <a:bodyPr/>
                    <a:lstStyle/>
                    <a:p>
                      <a:r>
                        <a:rPr lang="en-GB" sz="800" dirty="0"/>
                        <a:t>3. Not stated / Blank</a:t>
                      </a:r>
                    </a:p>
                  </a:txBody>
                  <a:tcPr>
                    <a:lnL w="12700" cap="flat" cmpd="sng" algn="ctr">
                      <a:solidFill>
                        <a:srgbClr val="0070AD"/>
                      </a:solidFill>
                      <a:prstDash val="solid"/>
                      <a:round/>
                      <a:headEnd type="none" w="med" len="med"/>
                      <a:tailEnd type="none" w="med" len="med"/>
                    </a:lnL>
                    <a:lnR w="12700" cap="flat" cmpd="sng" algn="ctr">
                      <a:solidFill>
                        <a:srgbClr val="0070AD"/>
                      </a:solidFill>
                      <a:prstDash val="solid"/>
                      <a:round/>
                      <a:headEnd type="none" w="med" len="med"/>
                      <a:tailEnd type="none" w="med" len="med"/>
                    </a:lnR>
                    <a:lnT w="12700" cap="flat" cmpd="sng" algn="ctr">
                      <a:solidFill>
                        <a:srgbClr val="0070AD"/>
                      </a:solidFill>
                      <a:prstDash val="solid"/>
                      <a:round/>
                      <a:headEnd type="none" w="med" len="med"/>
                      <a:tailEnd type="none" w="med" len="med"/>
                    </a:lnT>
                    <a:lnB w="12700" cap="flat" cmpd="sng" algn="ctr">
                      <a:solidFill>
                        <a:srgbClr val="0070AD"/>
                      </a:solidFill>
                      <a:prstDash val="solid"/>
                      <a:round/>
                      <a:headEnd type="none" w="med" len="med"/>
                      <a:tailEnd type="none" w="med" len="med"/>
                    </a:lnB>
                    <a:solidFill>
                      <a:schemeClr val="bg1"/>
                    </a:solidFill>
                  </a:tcPr>
                </a:tc>
                <a:tc>
                  <a:txBody>
                    <a:bodyPr/>
                    <a:lstStyle/>
                    <a:p>
                      <a:r>
                        <a:rPr lang="en-GB" sz="800" dirty="0"/>
                        <a:t>18.01</a:t>
                      </a:r>
                    </a:p>
                  </a:txBody>
                  <a:tcPr>
                    <a:lnL w="12700" cap="flat" cmpd="sng" algn="ctr">
                      <a:solidFill>
                        <a:srgbClr val="0070AD"/>
                      </a:solidFill>
                      <a:prstDash val="solid"/>
                      <a:round/>
                      <a:headEnd type="none" w="med" len="med"/>
                      <a:tailEnd type="none" w="med" len="med"/>
                    </a:lnL>
                    <a:lnR w="12700" cap="flat" cmpd="sng" algn="ctr">
                      <a:solidFill>
                        <a:srgbClr val="0070AD"/>
                      </a:solidFill>
                      <a:prstDash val="solid"/>
                      <a:round/>
                      <a:headEnd type="none" w="med" len="med"/>
                      <a:tailEnd type="none" w="med" len="med"/>
                    </a:lnR>
                    <a:lnT w="12700" cap="flat" cmpd="sng" algn="ctr">
                      <a:solidFill>
                        <a:srgbClr val="0070AD"/>
                      </a:solidFill>
                      <a:prstDash val="solid"/>
                      <a:round/>
                      <a:headEnd type="none" w="med" len="med"/>
                      <a:tailEnd type="none" w="med" len="med"/>
                    </a:lnT>
                    <a:lnB w="12700" cap="flat" cmpd="sng" algn="ctr">
                      <a:solidFill>
                        <a:srgbClr val="0070AD"/>
                      </a:solidFill>
                      <a:prstDash val="solid"/>
                      <a:round/>
                      <a:headEnd type="none" w="med" len="med"/>
                      <a:tailEnd type="none" w="med" len="med"/>
                    </a:lnB>
                    <a:solidFill>
                      <a:schemeClr val="bg1"/>
                    </a:solidFill>
                  </a:tcPr>
                </a:tc>
                <a:tc>
                  <a:txBody>
                    <a:bodyPr/>
                    <a:lstStyle/>
                    <a:p>
                      <a:r>
                        <a:rPr lang="en-GB" sz="800" dirty="0"/>
                        <a:t>10.4%</a:t>
                      </a:r>
                    </a:p>
                  </a:txBody>
                  <a:tcPr>
                    <a:lnL w="12700" cap="flat" cmpd="sng" algn="ctr">
                      <a:solidFill>
                        <a:srgbClr val="0070AD"/>
                      </a:solidFill>
                      <a:prstDash val="solid"/>
                      <a:round/>
                      <a:headEnd type="none" w="med" len="med"/>
                      <a:tailEnd type="none" w="med" len="med"/>
                    </a:lnL>
                    <a:lnR w="12700" cap="flat" cmpd="sng" algn="ctr">
                      <a:solidFill>
                        <a:srgbClr val="0070AD"/>
                      </a:solidFill>
                      <a:prstDash val="solid"/>
                      <a:round/>
                      <a:headEnd type="none" w="med" len="med"/>
                      <a:tailEnd type="none" w="med" len="med"/>
                    </a:lnR>
                    <a:lnT w="12700" cap="flat" cmpd="sng" algn="ctr">
                      <a:solidFill>
                        <a:srgbClr val="0070AD"/>
                      </a:solidFill>
                      <a:prstDash val="solid"/>
                      <a:round/>
                      <a:headEnd type="none" w="med" len="med"/>
                      <a:tailEnd type="none" w="med" len="med"/>
                    </a:lnT>
                    <a:lnB w="12700" cap="flat" cmpd="sng" algn="ctr">
                      <a:solidFill>
                        <a:srgbClr val="0070AD"/>
                      </a:solidFill>
                      <a:prstDash val="solid"/>
                      <a:round/>
                      <a:headEnd type="none" w="med" len="med"/>
                      <a:tailEnd type="none" w="med" len="med"/>
                    </a:lnB>
                    <a:solidFill>
                      <a:schemeClr val="bg1"/>
                    </a:solidFill>
                  </a:tcPr>
                </a:tc>
                <a:extLst>
                  <a:ext uri="{0D108BD9-81ED-4DB2-BD59-A6C34878D82A}">
                    <a16:rowId xmlns:a16="http://schemas.microsoft.com/office/drawing/2014/main" val="2149759338"/>
                  </a:ext>
                </a:extLst>
              </a:tr>
            </a:tbl>
          </a:graphicData>
        </a:graphic>
      </p:graphicFrame>
      <p:sp>
        <p:nvSpPr>
          <p:cNvPr id="2" name="TextBox 1"/>
          <p:cNvSpPr txBox="1"/>
          <p:nvPr/>
        </p:nvSpPr>
        <p:spPr>
          <a:xfrm>
            <a:off x="215246" y="4401661"/>
            <a:ext cx="6758290" cy="1384995"/>
          </a:xfrm>
          <a:prstGeom prst="rect">
            <a:avLst/>
          </a:prstGeom>
          <a:noFill/>
        </p:spPr>
        <p:txBody>
          <a:bodyPr wrap="square" rtlCol="0">
            <a:spAutoFit/>
          </a:bodyPr>
          <a:lstStyle/>
          <a:p>
            <a:r>
              <a:rPr lang="en-GB" sz="1200" dirty="0"/>
              <a:t>When considering the intersection between gender and ethnicity, the tables opposite and the chart below illustrate that on average females from an ethnic minority background receive lower pay than their male colleagues, who are also from an ethnic minority background.  On average, both males and females from an ethnic minority background receive a lower hourly rate compared to white males.  </a:t>
            </a:r>
          </a:p>
          <a:p>
            <a:endParaRPr lang="en-GB" sz="1200" dirty="0"/>
          </a:p>
          <a:p>
            <a:r>
              <a:rPr lang="en-GB" sz="1200" dirty="0"/>
              <a:t>This is pattern is the same when considering both the mean and the median pay gap.   </a:t>
            </a:r>
          </a:p>
        </p:txBody>
      </p:sp>
      <p:pic>
        <p:nvPicPr>
          <p:cNvPr id="9" name="Picture 8" descr="A graph showing mean pay by ethnicity and gender."/>
          <p:cNvPicPr>
            <a:picLocks noChangeAspect="1"/>
          </p:cNvPicPr>
          <p:nvPr/>
        </p:nvPicPr>
        <p:blipFill rotWithShape="1">
          <a:blip r:embed="rId2"/>
          <a:srcRect r="49879"/>
          <a:stretch/>
        </p:blipFill>
        <p:spPr>
          <a:xfrm>
            <a:off x="7216966" y="1114324"/>
            <a:ext cx="4653615" cy="2352777"/>
          </a:xfrm>
          <a:prstGeom prst="rect">
            <a:avLst/>
          </a:prstGeom>
        </p:spPr>
      </p:pic>
      <p:pic>
        <p:nvPicPr>
          <p:cNvPr id="11" name="Picture 10" descr="A graph showing median pay by ethnicity and gender.">
            <a:extLst>
              <a:ext uri="{FF2B5EF4-FFF2-40B4-BE49-F238E27FC236}">
                <a16:creationId xmlns:a16="http://schemas.microsoft.com/office/drawing/2014/main" id="{C9486DAA-9D2B-2E33-EFCA-3A1AEF73C23A}"/>
              </a:ext>
            </a:extLst>
          </p:cNvPr>
          <p:cNvPicPr>
            <a:picLocks noChangeAspect="1"/>
          </p:cNvPicPr>
          <p:nvPr/>
        </p:nvPicPr>
        <p:blipFill rotWithShape="1">
          <a:blip r:embed="rId2"/>
          <a:srcRect l="50121"/>
          <a:stretch/>
        </p:blipFill>
        <p:spPr>
          <a:xfrm>
            <a:off x="7159815" y="3552826"/>
            <a:ext cx="4653615" cy="2352777"/>
          </a:xfrm>
          <a:prstGeom prst="rect">
            <a:avLst/>
          </a:prstGeom>
        </p:spPr>
      </p:pic>
    </p:spTree>
    <p:extLst>
      <p:ext uri="{BB962C8B-B14F-4D97-AF65-F5344CB8AC3E}">
        <p14:creationId xmlns:p14="http://schemas.microsoft.com/office/powerpoint/2010/main" val="2634932636"/>
      </p:ext>
    </p:extLst>
  </p:cSld>
  <p:clrMapOvr>
    <a:masterClrMapping/>
  </p:clrMapOvr>
</p:sld>
</file>

<file path=ppt/theme/theme1.xml><?xml version="1.0" encoding="utf-8"?>
<a:theme xmlns:a="http://schemas.openxmlformats.org/drawingml/2006/main" name="CUH PPT Basic set of slides">
  <a:themeElements>
    <a:clrScheme name="NHS colours">
      <a:dk1>
        <a:srgbClr val="000000"/>
      </a:dk1>
      <a:lt1>
        <a:srgbClr val="FFFFFF"/>
      </a:lt1>
      <a:dk2>
        <a:srgbClr val="0067A4"/>
      </a:dk2>
      <a:lt2>
        <a:srgbClr val="E6EEEC"/>
      </a:lt2>
      <a:accent1>
        <a:srgbClr val="1D9A78"/>
      </a:accent1>
      <a:accent2>
        <a:srgbClr val="8BC145"/>
      </a:accent2>
      <a:accent3>
        <a:srgbClr val="36AFCE"/>
      </a:accent3>
      <a:accent4>
        <a:srgbClr val="1D6FA9"/>
      </a:accent4>
      <a:accent5>
        <a:srgbClr val="B74919"/>
      </a:accent5>
      <a:accent6>
        <a:srgbClr val="F19D19"/>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UH PPT Additional slides">
  <a:themeElements>
    <a:clrScheme name="NHS colours">
      <a:dk1>
        <a:srgbClr val="000000"/>
      </a:dk1>
      <a:lt1>
        <a:srgbClr val="FFFFFF"/>
      </a:lt1>
      <a:dk2>
        <a:srgbClr val="0067A4"/>
      </a:dk2>
      <a:lt2>
        <a:srgbClr val="E6EEEC"/>
      </a:lt2>
      <a:accent1>
        <a:srgbClr val="1D9A78"/>
      </a:accent1>
      <a:accent2>
        <a:srgbClr val="8BC145"/>
      </a:accent2>
      <a:accent3>
        <a:srgbClr val="36AFCE"/>
      </a:accent3>
      <a:accent4>
        <a:srgbClr val="1D6FA9"/>
      </a:accent4>
      <a:accent5>
        <a:srgbClr val="B74919"/>
      </a:accent5>
      <a:accent6>
        <a:srgbClr val="F19D19"/>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activity xmlns="366fbc79-37b6-4012-83b4-17c8a5eec3a4" xsi:nil="true"/>
    <_ip_UnifiedCompliancePolicyProperties xmlns="http://schemas.microsoft.com/sharepoint/v3"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9D814F820D8F7344B925BFAB2D08984B" ma:contentTypeVersion="17" ma:contentTypeDescription="Create a new document." ma:contentTypeScope="" ma:versionID="d8bdf79c33191a8e8aff800cf643566b">
  <xsd:schema xmlns:xsd="http://www.w3.org/2001/XMLSchema" xmlns:xs="http://www.w3.org/2001/XMLSchema" xmlns:p="http://schemas.microsoft.com/office/2006/metadata/properties" xmlns:ns1="http://schemas.microsoft.com/sharepoint/v3" xmlns:ns3="e05e2060-65e6-4df0-9c91-e9c77280d8c1" xmlns:ns4="366fbc79-37b6-4012-83b4-17c8a5eec3a4" targetNamespace="http://schemas.microsoft.com/office/2006/metadata/properties" ma:root="true" ma:fieldsID="67a62b84ea0922ce8e89257b16f9794f" ns1:_="" ns3:_="" ns4:_="">
    <xsd:import namespace="http://schemas.microsoft.com/sharepoint/v3"/>
    <xsd:import namespace="e05e2060-65e6-4df0-9c91-e9c77280d8c1"/>
    <xsd:import namespace="366fbc79-37b6-4012-83b4-17c8a5eec3a4"/>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AutoTags" minOccurs="0"/>
                <xsd:element ref="ns4:MediaServiceOCR" minOccurs="0"/>
                <xsd:element ref="ns4:MediaServiceGenerationTime" minOccurs="0"/>
                <xsd:element ref="ns4:MediaServiceEventHashCode" minOccurs="0"/>
                <xsd:element ref="ns4:MediaServiceDateTaken" minOccurs="0"/>
                <xsd:element ref="ns4:MediaLengthInSeconds" minOccurs="0"/>
                <xsd:element ref="ns4:_activity" minOccurs="0"/>
                <xsd:element ref="ns1:_ip_UnifiedCompliancePolicyProperties" minOccurs="0"/>
                <xsd:element ref="ns1:_ip_UnifiedCompliancePolicyUIAction" minOccurs="0"/>
                <xsd:element ref="ns4:MediaServiceObjectDetectorVersions" minOccurs="0"/>
                <xsd:element ref="ns4:MediaServiceSystemTags" minOccurs="0"/>
                <xsd:element ref="ns4: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0" nillable="true" ma:displayName="Unified Compliance Policy Properties" ma:hidden="true" ma:internalName="_ip_UnifiedCompliancePolicyProperties">
      <xsd:simpleType>
        <xsd:restriction base="dms:Note"/>
      </xsd:simpleType>
    </xsd:element>
    <xsd:element name="_ip_UnifiedCompliancePolicyUIAction" ma:index="21"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e05e2060-65e6-4df0-9c91-e9c77280d8c1"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SharingHintHash" ma:index="10" nillable="true" ma:displayName="Sharing Hint Hash"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366fbc79-37b6-4012-83b4-17c8a5eec3a4"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DateTaken" ma:index="17" nillable="true" ma:displayName="MediaServiceDateTaken" ma:hidden="true" ma:indexed="true" ma:internalName="MediaServiceDateTaken" ma:readOnly="true">
      <xsd:simpleType>
        <xsd:restriction base="dms:Text"/>
      </xsd:simpleType>
    </xsd:element>
    <xsd:element name="MediaLengthInSeconds" ma:index="18" nillable="true" ma:displayName="MediaLengthInSeconds" ma:hidden="true" ma:internalName="MediaLengthInSeconds" ma:readOnly="true">
      <xsd:simpleType>
        <xsd:restriction base="dms:Unknown"/>
      </xsd:simpleType>
    </xsd:element>
    <xsd:element name="_activity" ma:index="19" nillable="true" ma:displayName="_activity" ma:hidden="true" ma:internalName="_activity">
      <xsd:simpleType>
        <xsd:restriction base="dms:Note"/>
      </xsd:simpleType>
    </xsd:element>
    <xsd:element name="MediaServiceObjectDetectorVersions" ma:index="22" nillable="true" ma:displayName="MediaServiceObjectDetectorVersions" ma:hidden="true" ma:indexed="true" ma:internalName="MediaServiceObjectDetectorVersions" ma:readOnly="true">
      <xsd:simpleType>
        <xsd:restriction base="dms:Text"/>
      </xsd:simpleType>
    </xsd:element>
    <xsd:element name="MediaServiceSystemTags" ma:index="23" nillable="true" ma:displayName="MediaServiceSystemTags" ma:hidden="true" ma:internalName="MediaServiceSystemTags" ma:readOnly="true">
      <xsd:simpleType>
        <xsd:restriction base="dms:Note"/>
      </xsd:simpleType>
    </xsd:element>
    <xsd:element name="MediaServiceSearchProperties" ma:index="24" nillable="true" ma:displayName="MediaServiceSearchProperties" ma:hidden="true" ma:internalName="MediaServiceSearchProperties"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383E60B-0DAE-46D3-88B3-038199A1F531}">
  <ds:schemaRefs>
    <ds:schemaRef ds:uri="http://purl.org/dc/elements/1.1/"/>
    <ds:schemaRef ds:uri="http://schemas.microsoft.com/office/2006/metadata/properties"/>
    <ds:schemaRef ds:uri="http://schemas.microsoft.com/office/2006/documentManagement/types"/>
    <ds:schemaRef ds:uri="http://purl.org/dc/dcmitype/"/>
    <ds:schemaRef ds:uri="http://schemas.microsoft.com/sharepoint/v3"/>
    <ds:schemaRef ds:uri="http://purl.org/dc/terms/"/>
    <ds:schemaRef ds:uri="http://www.w3.org/XML/1998/namespace"/>
    <ds:schemaRef ds:uri="http://schemas.microsoft.com/office/infopath/2007/PartnerControls"/>
    <ds:schemaRef ds:uri="http://schemas.openxmlformats.org/package/2006/metadata/core-properties"/>
    <ds:schemaRef ds:uri="366fbc79-37b6-4012-83b4-17c8a5eec3a4"/>
    <ds:schemaRef ds:uri="e05e2060-65e6-4df0-9c91-e9c77280d8c1"/>
  </ds:schemaRefs>
</ds:datastoreItem>
</file>

<file path=customXml/itemProps2.xml><?xml version="1.0" encoding="utf-8"?>
<ds:datastoreItem xmlns:ds="http://schemas.openxmlformats.org/officeDocument/2006/customXml" ds:itemID="{C24ABB78-20BC-4623-AFBC-58E5738006DE}">
  <ds:schemaRefs>
    <ds:schemaRef ds:uri="http://schemas.microsoft.com/sharepoint/v3/contenttype/forms"/>
  </ds:schemaRefs>
</ds:datastoreItem>
</file>

<file path=customXml/itemProps3.xml><?xml version="1.0" encoding="utf-8"?>
<ds:datastoreItem xmlns:ds="http://schemas.openxmlformats.org/officeDocument/2006/customXml" ds:itemID="{C311F1D5-3230-4BA8-B833-88CCD87EAAD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e05e2060-65e6-4df0-9c91-e9c77280d8c1"/>
    <ds:schemaRef ds:uri="366fbc79-37b6-4012-83b4-17c8a5eec3a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3518</TotalTime>
  <Words>2548</Words>
  <Application>Microsoft Office PowerPoint</Application>
  <PresentationFormat>Widescreen</PresentationFormat>
  <Paragraphs>239</Paragraphs>
  <Slides>11</Slides>
  <Notes>2</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11</vt:i4>
      </vt:variant>
    </vt:vector>
  </HeadingPairs>
  <TitlesOfParts>
    <vt:vector size="15" baseType="lpstr">
      <vt:lpstr>Arial</vt:lpstr>
      <vt:lpstr>Calibri</vt:lpstr>
      <vt:lpstr>CUH PPT Basic set of slides</vt:lpstr>
      <vt:lpstr>CUH PPT Additional slides</vt:lpstr>
      <vt:lpstr> Ethnicity Pay Gap Report  March 2023</vt:lpstr>
      <vt:lpstr>Message from Roland Sinker, Chief Executive Officer</vt:lpstr>
      <vt:lpstr>Introduction</vt:lpstr>
      <vt:lpstr>Definitions and Scope</vt:lpstr>
      <vt:lpstr>CUH Ethnicity Pay Gap and Pay Quartiles by Ethnicity</vt:lpstr>
      <vt:lpstr>Bonus Pay – Ethnicity Pay Gap Bonus Pay</vt:lpstr>
      <vt:lpstr>Understanding the Ethnicity Pay Gap – further analysis</vt:lpstr>
      <vt:lpstr>Comparison to the previous Year</vt:lpstr>
      <vt:lpstr>Mean &amp; Median Pay Gap – by Ethnicity &amp; Gender</vt:lpstr>
      <vt:lpstr>Mean &amp; Median Pay Gap – Historic Data</vt:lpstr>
      <vt:lpstr>Reducing the Ethnicity Pay Gap</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Christine Ugolini</dc:creator>
  <cp:lastModifiedBy>FROST, Michael (CAMBRIDGE UNIVERSITY HOSPITALS NHS FOUNDATION TRUST)</cp:lastModifiedBy>
  <cp:revision>192</cp:revision>
  <dcterms:created xsi:type="dcterms:W3CDTF">2021-01-14T12:16:07Z</dcterms:created>
  <dcterms:modified xsi:type="dcterms:W3CDTF">2024-03-28T13:22:25Z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0x0101009D814F820D8F7344B925BFAB2D08984B</vt:lpwstr>
  </property>
</Properties>
</file>